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91"/>
  </p:notesMasterIdLst>
  <p:sldIdLst>
    <p:sldId id="257" r:id="rId2"/>
    <p:sldId id="258" r:id="rId3"/>
    <p:sldId id="259" r:id="rId4"/>
    <p:sldId id="396" r:id="rId5"/>
    <p:sldId id="399" r:id="rId6"/>
    <p:sldId id="400" r:id="rId7"/>
    <p:sldId id="478" r:id="rId8"/>
    <p:sldId id="401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53" r:id="rId22"/>
    <p:sldId id="454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48" r:id="rId31"/>
    <p:sldId id="397" r:id="rId32"/>
    <p:sldId id="463" r:id="rId33"/>
    <p:sldId id="464" r:id="rId34"/>
    <p:sldId id="465" r:id="rId35"/>
    <p:sldId id="466" r:id="rId36"/>
    <p:sldId id="467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358" r:id="rId48"/>
    <p:sldId id="430" r:id="rId49"/>
    <p:sldId id="431" r:id="rId50"/>
    <p:sldId id="432" r:id="rId51"/>
    <p:sldId id="433" r:id="rId52"/>
    <p:sldId id="434" r:id="rId53"/>
    <p:sldId id="435" r:id="rId54"/>
    <p:sldId id="436" r:id="rId55"/>
    <p:sldId id="437" r:id="rId56"/>
    <p:sldId id="438" r:id="rId57"/>
    <p:sldId id="402" r:id="rId58"/>
    <p:sldId id="415" r:id="rId59"/>
    <p:sldId id="416" r:id="rId60"/>
    <p:sldId id="427" r:id="rId61"/>
    <p:sldId id="428" r:id="rId62"/>
    <p:sldId id="417" r:id="rId63"/>
    <p:sldId id="418" r:id="rId64"/>
    <p:sldId id="419" r:id="rId65"/>
    <p:sldId id="420" r:id="rId66"/>
    <p:sldId id="421" r:id="rId67"/>
    <p:sldId id="422" r:id="rId68"/>
    <p:sldId id="423" r:id="rId69"/>
    <p:sldId id="425" r:id="rId70"/>
    <p:sldId id="426" r:id="rId71"/>
    <p:sldId id="439" r:id="rId72"/>
    <p:sldId id="440" r:id="rId73"/>
    <p:sldId id="441" r:id="rId74"/>
    <p:sldId id="442" r:id="rId75"/>
    <p:sldId id="443" r:id="rId76"/>
    <p:sldId id="444" r:id="rId77"/>
    <p:sldId id="445" r:id="rId78"/>
    <p:sldId id="446" r:id="rId79"/>
    <p:sldId id="447" r:id="rId80"/>
    <p:sldId id="404" r:id="rId81"/>
    <p:sldId id="316" r:id="rId82"/>
    <p:sldId id="452" r:id="rId83"/>
    <p:sldId id="398" r:id="rId84"/>
    <p:sldId id="492" r:id="rId85"/>
    <p:sldId id="491" r:id="rId86"/>
    <p:sldId id="343" r:id="rId87"/>
    <p:sldId id="451" r:id="rId88"/>
    <p:sldId id="450" r:id="rId89"/>
    <p:sldId id="267" r:id="rId90"/>
  </p:sldIdLst>
  <p:sldSz cx="12192000" cy="6858000"/>
  <p:notesSz cx="6858000" cy="9144000"/>
  <p:embeddedFontLst>
    <p:embeddedFont>
      <p:font typeface="KoPubWorld돋움체 Bold" panose="020B0600000101010101" charset="-127"/>
      <p:bold r:id="rId92"/>
    </p:embeddedFont>
    <p:embeddedFont>
      <p:font typeface="KoPubWorld바탕체_Pro Medium" panose="020B0600000101010101" charset="-127"/>
      <p:regular r:id="rId93"/>
    </p:embeddedFont>
    <p:embeddedFont>
      <p:font typeface="Cambria Math" panose="02040503050406030204" pitchFamily="18" charset="0"/>
      <p:regular r:id="rId94"/>
    </p:embeddedFont>
    <p:embeddedFont>
      <p:font typeface="맑은 고딕" panose="020B0503020000020004" pitchFamily="50" charset="-127"/>
      <p:regular r:id="rId95"/>
      <p:bold r:id="rId96"/>
    </p:embeddedFont>
    <p:embeddedFont>
      <p:font typeface="함초롬돋움" panose="020B0604000101010101" pitchFamily="50" charset="-127"/>
      <p:regular r:id="rId97"/>
      <p:bold r:id="rId98"/>
    </p:embeddedFont>
    <p:embeddedFont>
      <p:font typeface="함초롬바탕" panose="02030604000101010101" pitchFamily="18" charset="-127"/>
      <p:regular r:id="rId99"/>
      <p:bold r:id="rId100"/>
    </p:embeddedFont>
    <p:embeddedFont>
      <p:font typeface="휴먼모음T" panose="02030504000101010101" pitchFamily="18" charset="-127"/>
      <p:regular r:id="rId10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3FF1"/>
    <a:srgbClr val="3F5DF1"/>
    <a:srgbClr val="97B8BF"/>
    <a:srgbClr val="64818D"/>
    <a:srgbClr val="EAE6DF"/>
    <a:srgbClr val="B7CFCE"/>
    <a:srgbClr val="E8E7E1"/>
    <a:srgbClr val="D8E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1471B-4C60-4657-B8FA-50C39E42AC4F}" v="24" dt="2020-04-23T13:36:44.840"/>
    <p1510:client id="{1AAD663B-188E-4F41-A365-6D311300634E}" v="9" dt="2020-04-23T03:53:51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1" autoAdjust="0"/>
    <p:restoredTop sz="93791" autoAdjust="0"/>
  </p:normalViewPr>
  <p:slideViewPr>
    <p:cSldViewPr snapToGrid="0" snapToObjects="1">
      <p:cViewPr varScale="1">
        <p:scale>
          <a:sx n="66" d="100"/>
          <a:sy n="66" d="100"/>
        </p:scale>
        <p:origin x="62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7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병연 윤" userId="e954f813d671fbdd" providerId="LiveId" clId="{0B31471B-4C60-4657-B8FA-50C39E42AC4F}"/>
    <pc:docChg chg="undo custSel addSld delSld modSld">
      <pc:chgData name="병연 윤" userId="e954f813d671fbdd" providerId="LiveId" clId="{0B31471B-4C60-4657-B8FA-50C39E42AC4F}" dt="2020-04-23T13:36:44.840" v="38"/>
      <pc:docMkLst>
        <pc:docMk/>
      </pc:docMkLst>
      <pc:sldChg chg="addSp delSp modSp">
        <pc:chgData name="병연 윤" userId="e954f813d671fbdd" providerId="LiveId" clId="{0B31471B-4C60-4657-B8FA-50C39E42AC4F}" dt="2020-04-23T13:30:59.818" v="27"/>
        <pc:sldMkLst>
          <pc:docMk/>
          <pc:sldMk cId="3316628774" sldId="257"/>
        </pc:sldMkLst>
        <pc:picChg chg="add mod">
          <ac:chgData name="병연 윤" userId="e954f813d671fbdd" providerId="LiveId" clId="{0B31471B-4C60-4657-B8FA-50C39E42AC4F}" dt="2020-04-23T13:30:59.818" v="27"/>
          <ac:picMkLst>
            <pc:docMk/>
            <pc:sldMk cId="3316628774" sldId="257"/>
            <ac:picMk id="3" creationId="{DFB8F8A5-6F63-453B-ABA8-50C4400D7ACA}"/>
          </ac:picMkLst>
        </pc:picChg>
        <pc:picChg chg="del">
          <ac:chgData name="병연 윤" userId="e954f813d671fbdd" providerId="LiveId" clId="{0B31471B-4C60-4657-B8FA-50C39E42AC4F}" dt="2020-04-23T13:30:59.818" v="27"/>
          <ac:picMkLst>
            <pc:docMk/>
            <pc:sldMk cId="3316628774" sldId="257"/>
            <ac:picMk id="4" creationId="{78DD74FF-AED5-4E44-BDC0-EA4C937206FB}"/>
          </ac:picMkLst>
        </pc:picChg>
      </pc:sldChg>
      <pc:sldChg chg="addSp delSp modSp delAnim">
        <pc:chgData name="병연 윤" userId="e954f813d671fbdd" providerId="LiveId" clId="{0B31471B-4C60-4657-B8FA-50C39E42AC4F}" dt="2020-04-23T13:29:41.227" v="25"/>
        <pc:sldMkLst>
          <pc:docMk/>
          <pc:sldMk cId="1833425420" sldId="258"/>
        </pc:sldMkLst>
        <pc:picChg chg="del">
          <ac:chgData name="병연 윤" userId="e954f813d671fbdd" providerId="LiveId" clId="{0B31471B-4C60-4657-B8FA-50C39E42AC4F}" dt="2020-04-23T13:12:45.872" v="0" actId="478"/>
          <ac:picMkLst>
            <pc:docMk/>
            <pc:sldMk cId="1833425420" sldId="258"/>
            <ac:picMk id="2" creationId="{E5BFEE80-0972-4226-8AB9-9ADB9DDD7523}"/>
          </ac:picMkLst>
        </pc:picChg>
        <pc:picChg chg="add del mod">
          <ac:chgData name="병연 윤" userId="e954f813d671fbdd" providerId="LiveId" clId="{0B31471B-4C60-4657-B8FA-50C39E42AC4F}" dt="2020-04-23T13:13:42.613" v="2" actId="478"/>
          <ac:picMkLst>
            <pc:docMk/>
            <pc:sldMk cId="1833425420" sldId="258"/>
            <ac:picMk id="8" creationId="{8C471D50-CDC4-411B-8C8E-DA12AE42984F}"/>
          </ac:picMkLst>
        </pc:picChg>
        <pc:picChg chg="add del mod">
          <ac:chgData name="병연 윤" userId="e954f813d671fbdd" providerId="LiveId" clId="{0B31471B-4C60-4657-B8FA-50C39E42AC4F}" dt="2020-04-23T13:29:26.744" v="24" actId="478"/>
          <ac:picMkLst>
            <pc:docMk/>
            <pc:sldMk cId="1833425420" sldId="258"/>
            <ac:picMk id="9" creationId="{6904C8AC-415E-41AA-8373-6008CEB11DC6}"/>
          </ac:picMkLst>
        </pc:picChg>
        <pc:picChg chg="add mod">
          <ac:chgData name="병연 윤" userId="e954f813d671fbdd" providerId="LiveId" clId="{0B31471B-4C60-4657-B8FA-50C39E42AC4F}" dt="2020-04-23T13:29:41.227" v="25"/>
          <ac:picMkLst>
            <pc:docMk/>
            <pc:sldMk cId="1833425420" sldId="258"/>
            <ac:picMk id="11" creationId="{4CDB4CC8-23E2-432E-B151-874976036FA0}"/>
          </ac:picMkLst>
        </pc:picChg>
      </pc:sldChg>
      <pc:sldChg chg="addSp delSp modSp delAnim">
        <pc:chgData name="병연 윤" userId="e954f813d671fbdd" providerId="LiveId" clId="{0B31471B-4C60-4657-B8FA-50C39E42AC4F}" dt="2020-04-23T13:30:11.470" v="26"/>
        <pc:sldMkLst>
          <pc:docMk/>
          <pc:sldMk cId="1177218964" sldId="259"/>
        </pc:sldMkLst>
        <pc:picChg chg="del">
          <ac:chgData name="병연 윤" userId="e954f813d671fbdd" providerId="LiveId" clId="{0B31471B-4C60-4657-B8FA-50C39E42AC4F}" dt="2020-04-23T13:13:31.054" v="1"/>
          <ac:picMkLst>
            <pc:docMk/>
            <pc:sldMk cId="1177218964" sldId="259"/>
            <ac:picMk id="2" creationId="{4E1C2F8C-26EA-4221-86CD-29CF3EC47420}"/>
          </ac:picMkLst>
        </pc:picChg>
        <pc:picChg chg="add del mod">
          <ac:chgData name="병연 윤" userId="e954f813d671fbdd" providerId="LiveId" clId="{0B31471B-4C60-4657-B8FA-50C39E42AC4F}" dt="2020-04-23T13:16:16.953" v="4" actId="478"/>
          <ac:picMkLst>
            <pc:docMk/>
            <pc:sldMk cId="1177218964" sldId="259"/>
            <ac:picMk id="3" creationId="{9E24E017-E873-4C37-A5A1-0FFB625C18D3}"/>
          </ac:picMkLst>
        </pc:picChg>
        <pc:picChg chg="add del mod">
          <ac:chgData name="병연 윤" userId="e954f813d671fbdd" providerId="LiveId" clId="{0B31471B-4C60-4657-B8FA-50C39E42AC4F}" dt="2020-04-23T13:30:11.470" v="26"/>
          <ac:picMkLst>
            <pc:docMk/>
            <pc:sldMk cId="1177218964" sldId="259"/>
            <ac:picMk id="5" creationId="{EF2355ED-4CE3-432F-B5E5-75BA244D0091}"/>
          </ac:picMkLst>
        </pc:picChg>
        <pc:picChg chg="add mod">
          <ac:chgData name="병연 윤" userId="e954f813d671fbdd" providerId="LiveId" clId="{0B31471B-4C60-4657-B8FA-50C39E42AC4F}" dt="2020-04-23T13:30:11.470" v="26"/>
          <ac:picMkLst>
            <pc:docMk/>
            <pc:sldMk cId="1177218964" sldId="259"/>
            <ac:picMk id="6" creationId="{F3D50EE0-A70B-4995-A994-A5AE449407EA}"/>
          </ac:picMkLst>
        </pc:picChg>
      </pc:sldChg>
      <pc:sldChg chg="addSp delSp modSp delAnim">
        <pc:chgData name="병연 윤" userId="e954f813d671fbdd" providerId="LiveId" clId="{0B31471B-4C60-4657-B8FA-50C39E42AC4F}" dt="2020-04-23T13:32:11.205" v="30"/>
        <pc:sldMkLst>
          <pc:docMk/>
          <pc:sldMk cId="4027367031" sldId="396"/>
        </pc:sldMkLst>
        <pc:picChg chg="add del mod">
          <ac:chgData name="병연 윤" userId="e954f813d671fbdd" providerId="LiveId" clId="{0B31471B-4C60-4657-B8FA-50C39E42AC4F}" dt="2020-04-23T13:32:11.205" v="30"/>
          <ac:picMkLst>
            <pc:docMk/>
            <pc:sldMk cId="4027367031" sldId="396"/>
            <ac:picMk id="3" creationId="{A7C751C1-BFDD-433C-9263-6EFC9542E55D}"/>
          </ac:picMkLst>
        </pc:picChg>
        <pc:picChg chg="del">
          <ac:chgData name="병연 윤" userId="e954f813d671fbdd" providerId="LiveId" clId="{0B31471B-4C60-4657-B8FA-50C39E42AC4F}" dt="2020-04-23T13:31:43.836" v="28" actId="478"/>
          <ac:picMkLst>
            <pc:docMk/>
            <pc:sldMk cId="4027367031" sldId="396"/>
            <ac:picMk id="5" creationId="{B4EAFB3B-8E4D-41C6-9361-21833E50A692}"/>
          </ac:picMkLst>
        </pc:picChg>
        <pc:picChg chg="add mod">
          <ac:chgData name="병연 윤" userId="e954f813d671fbdd" providerId="LiveId" clId="{0B31471B-4C60-4657-B8FA-50C39E42AC4F}" dt="2020-04-23T13:32:11.205" v="30"/>
          <ac:picMkLst>
            <pc:docMk/>
            <pc:sldMk cId="4027367031" sldId="396"/>
            <ac:picMk id="6" creationId="{5335FD1E-ED13-4FBB-8402-13912FBB8D6A}"/>
          </ac:picMkLst>
        </pc:picChg>
      </pc:sldChg>
      <pc:sldChg chg="addSp delSp modSp delAnim">
        <pc:chgData name="병연 윤" userId="e954f813d671fbdd" providerId="LiveId" clId="{0B31471B-4C60-4657-B8FA-50C39E42AC4F}" dt="2020-04-23T13:33:00.229" v="33"/>
        <pc:sldMkLst>
          <pc:docMk/>
          <pc:sldMk cId="3409757205" sldId="399"/>
        </pc:sldMkLst>
        <pc:picChg chg="add del mod">
          <ac:chgData name="병연 윤" userId="e954f813d671fbdd" providerId="LiveId" clId="{0B31471B-4C60-4657-B8FA-50C39E42AC4F}" dt="2020-04-23T13:33:00.229" v="33"/>
          <ac:picMkLst>
            <pc:docMk/>
            <pc:sldMk cId="3409757205" sldId="399"/>
            <ac:picMk id="2" creationId="{B47D2DC4-A899-4A9A-B320-622AC2601D1C}"/>
          </ac:picMkLst>
        </pc:picChg>
        <pc:picChg chg="del">
          <ac:chgData name="병연 윤" userId="e954f813d671fbdd" providerId="LiveId" clId="{0B31471B-4C60-4657-B8FA-50C39E42AC4F}" dt="2020-04-23T13:32:30.003" v="31" actId="478"/>
          <ac:picMkLst>
            <pc:docMk/>
            <pc:sldMk cId="3409757205" sldId="399"/>
            <ac:picMk id="3" creationId="{A99163D2-70F5-4AD2-A4FC-82C9238A6532}"/>
          </ac:picMkLst>
        </pc:picChg>
        <pc:picChg chg="add mod">
          <ac:chgData name="병연 윤" userId="e954f813d671fbdd" providerId="LiveId" clId="{0B31471B-4C60-4657-B8FA-50C39E42AC4F}" dt="2020-04-23T13:33:00.229" v="33"/>
          <ac:picMkLst>
            <pc:docMk/>
            <pc:sldMk cId="3409757205" sldId="399"/>
            <ac:picMk id="5" creationId="{94D2E1EB-D031-4242-9763-CF015DA299D4}"/>
          </ac:picMkLst>
        </pc:picChg>
      </pc:sldChg>
      <pc:sldChg chg="addSp delSp modSp">
        <pc:chgData name="병연 윤" userId="e954f813d671fbdd" providerId="LiveId" clId="{0B31471B-4C60-4657-B8FA-50C39E42AC4F}" dt="2020-04-23T13:34:06.966" v="35"/>
        <pc:sldMkLst>
          <pc:docMk/>
          <pc:sldMk cId="3508155758" sldId="400"/>
        </pc:sldMkLst>
        <pc:picChg chg="add del mod">
          <ac:chgData name="병연 윤" userId="e954f813d671fbdd" providerId="LiveId" clId="{0B31471B-4C60-4657-B8FA-50C39E42AC4F}" dt="2020-04-23T13:34:06.966" v="35"/>
          <ac:picMkLst>
            <pc:docMk/>
            <pc:sldMk cId="3508155758" sldId="400"/>
            <ac:picMk id="12" creationId="{D4716FE9-1085-47C9-B29E-25D0C41598AE}"/>
          </ac:picMkLst>
        </pc:picChg>
        <pc:picChg chg="del">
          <ac:chgData name="병연 윤" userId="e954f813d671fbdd" providerId="LiveId" clId="{0B31471B-4C60-4657-B8FA-50C39E42AC4F}" dt="2020-04-23T13:33:47.703" v="34"/>
          <ac:picMkLst>
            <pc:docMk/>
            <pc:sldMk cId="3508155758" sldId="400"/>
            <ac:picMk id="14" creationId="{C58A7908-91BD-4F41-BB57-087FBB6EE024}"/>
          </ac:picMkLst>
        </pc:picChg>
        <pc:picChg chg="add mod">
          <ac:chgData name="병연 윤" userId="e954f813d671fbdd" providerId="LiveId" clId="{0B31471B-4C60-4657-B8FA-50C39E42AC4F}" dt="2020-04-23T13:34:06.966" v="35"/>
          <ac:picMkLst>
            <pc:docMk/>
            <pc:sldMk cId="3508155758" sldId="400"/>
            <ac:picMk id="15" creationId="{05A48B99-8FC9-4B5B-87B8-F13EFE39AE3E}"/>
          </ac:picMkLst>
        </pc:picChg>
      </pc:sldChg>
      <pc:sldChg chg="addSp delSp modSp delAnim">
        <pc:chgData name="병연 윤" userId="e954f813d671fbdd" providerId="LiveId" clId="{0B31471B-4C60-4657-B8FA-50C39E42AC4F}" dt="2020-04-23T13:22:19.683" v="16"/>
        <pc:sldMkLst>
          <pc:docMk/>
          <pc:sldMk cId="1709803757" sldId="401"/>
        </pc:sldMkLst>
        <pc:picChg chg="del">
          <ac:chgData name="병연 윤" userId="e954f813d671fbdd" providerId="LiveId" clId="{0B31471B-4C60-4657-B8FA-50C39E42AC4F}" dt="2020-04-23T13:19:52.536" v="8" actId="478"/>
          <ac:picMkLst>
            <pc:docMk/>
            <pc:sldMk cId="1709803757" sldId="401"/>
            <ac:picMk id="2" creationId="{1E2AF9AC-5003-44A1-8606-0442949AE25A}"/>
          </ac:picMkLst>
        </pc:picChg>
        <pc:picChg chg="add del mod">
          <ac:chgData name="병연 윤" userId="e954f813d671fbdd" providerId="LiveId" clId="{0B31471B-4C60-4657-B8FA-50C39E42AC4F}" dt="2020-04-23T13:20:10.147" v="10"/>
          <ac:picMkLst>
            <pc:docMk/>
            <pc:sldMk cId="1709803757" sldId="401"/>
            <ac:picMk id="7" creationId="{43DB3D76-10EA-449E-B3B4-FACCEB51E966}"/>
          </ac:picMkLst>
        </pc:picChg>
        <pc:picChg chg="add del mod">
          <ac:chgData name="병연 윤" userId="e954f813d671fbdd" providerId="LiveId" clId="{0B31471B-4C60-4657-B8FA-50C39E42AC4F}" dt="2020-04-23T13:20:18.180" v="11" actId="478"/>
          <ac:picMkLst>
            <pc:docMk/>
            <pc:sldMk cId="1709803757" sldId="401"/>
            <ac:picMk id="8" creationId="{0D19E85E-E721-4BC5-BE59-2124065FBD6D}"/>
          </ac:picMkLst>
        </pc:picChg>
        <pc:picChg chg="add del mod">
          <ac:chgData name="병연 윤" userId="e954f813d671fbdd" providerId="LiveId" clId="{0B31471B-4C60-4657-B8FA-50C39E42AC4F}" dt="2020-04-23T13:21:01.567" v="13" actId="478"/>
          <ac:picMkLst>
            <pc:docMk/>
            <pc:sldMk cId="1709803757" sldId="401"/>
            <ac:picMk id="10" creationId="{18A856C5-4C6E-43AB-8123-945E22702F79}"/>
          </ac:picMkLst>
        </pc:picChg>
        <pc:picChg chg="add del mod">
          <ac:chgData name="병연 윤" userId="e954f813d671fbdd" providerId="LiveId" clId="{0B31471B-4C60-4657-B8FA-50C39E42AC4F}" dt="2020-04-23T13:21:41.075" v="15" actId="478"/>
          <ac:picMkLst>
            <pc:docMk/>
            <pc:sldMk cId="1709803757" sldId="401"/>
            <ac:picMk id="11" creationId="{59B64B1A-76A3-43A4-8D47-AA5A3C5D74D8}"/>
          </ac:picMkLst>
        </pc:picChg>
        <pc:picChg chg="add mod">
          <ac:chgData name="병연 윤" userId="e954f813d671fbdd" providerId="LiveId" clId="{0B31471B-4C60-4657-B8FA-50C39E42AC4F}" dt="2020-04-23T13:22:19.683" v="16"/>
          <ac:picMkLst>
            <pc:docMk/>
            <pc:sldMk cId="1709803757" sldId="401"/>
            <ac:picMk id="13" creationId="{704CB891-E149-45DA-A86C-0F98BCBD77D4}"/>
          </ac:picMkLst>
        </pc:picChg>
      </pc:sldChg>
      <pc:sldChg chg="addSp delSp modSp delAnim">
        <pc:chgData name="병연 윤" userId="e954f813d671fbdd" providerId="LiveId" clId="{0B31471B-4C60-4657-B8FA-50C39E42AC4F}" dt="2020-04-23T13:34:39.579" v="36"/>
        <pc:sldMkLst>
          <pc:docMk/>
          <pc:sldMk cId="1009061098" sldId="478"/>
        </pc:sldMkLst>
        <pc:picChg chg="add del mod">
          <ac:chgData name="병연 윤" userId="e954f813d671fbdd" providerId="LiveId" clId="{0B31471B-4C60-4657-B8FA-50C39E42AC4F}" dt="2020-04-23T13:34:06.966" v="35"/>
          <ac:picMkLst>
            <pc:docMk/>
            <pc:sldMk cId="1009061098" sldId="478"/>
            <ac:picMk id="2" creationId="{42C36AD5-F41D-4E64-8CC9-4F438AAC700E}"/>
          </ac:picMkLst>
        </pc:picChg>
        <pc:picChg chg="del">
          <ac:chgData name="병연 윤" userId="e954f813d671fbdd" providerId="LiveId" clId="{0B31471B-4C60-4657-B8FA-50C39E42AC4F}" dt="2020-04-23T13:17:30.876" v="6" actId="478"/>
          <ac:picMkLst>
            <pc:docMk/>
            <pc:sldMk cId="1009061098" sldId="478"/>
            <ac:picMk id="3" creationId="{E278ECEA-7987-4099-AB47-D3819CCE5A06}"/>
          </ac:picMkLst>
        </pc:picChg>
        <pc:picChg chg="add del mod">
          <ac:chgData name="병연 윤" userId="e954f813d671fbdd" providerId="LiveId" clId="{0B31471B-4C60-4657-B8FA-50C39E42AC4F}" dt="2020-04-23T13:34:39.579" v="36"/>
          <ac:picMkLst>
            <pc:docMk/>
            <pc:sldMk cId="1009061098" sldId="478"/>
            <ac:picMk id="5" creationId="{03C9C178-DB38-490B-A343-787BABCBC7BE}"/>
          </ac:picMkLst>
        </pc:picChg>
        <pc:picChg chg="add mod">
          <ac:chgData name="병연 윤" userId="e954f813d671fbdd" providerId="LiveId" clId="{0B31471B-4C60-4657-B8FA-50C39E42AC4F}" dt="2020-04-23T13:34:39.579" v="36"/>
          <ac:picMkLst>
            <pc:docMk/>
            <pc:sldMk cId="1009061098" sldId="478"/>
            <ac:picMk id="6" creationId="{478B9F2F-0C7C-4D08-854B-6D421B8B9EC6}"/>
          </ac:picMkLst>
        </pc:picChg>
      </pc:sldChg>
      <pc:sldChg chg="addSp delSp modSp">
        <pc:chgData name="병연 윤" userId="e954f813d671fbdd" providerId="LiveId" clId="{0B31471B-4C60-4657-B8FA-50C39E42AC4F}" dt="2020-04-23T13:35:51.194" v="37"/>
        <pc:sldMkLst>
          <pc:docMk/>
          <pc:sldMk cId="3711272709" sldId="479"/>
        </pc:sldMkLst>
        <pc:picChg chg="del">
          <ac:chgData name="병연 윤" userId="e954f813d671fbdd" providerId="LiveId" clId="{0B31471B-4C60-4657-B8FA-50C39E42AC4F}" dt="2020-04-23T13:35:51.194" v="37"/>
          <ac:picMkLst>
            <pc:docMk/>
            <pc:sldMk cId="3711272709" sldId="479"/>
            <ac:picMk id="2" creationId="{E2B74DE4-4117-428F-BA32-D0CFB3EEAD94}"/>
          </ac:picMkLst>
        </pc:picChg>
        <pc:picChg chg="add mod">
          <ac:chgData name="병연 윤" userId="e954f813d671fbdd" providerId="LiveId" clId="{0B31471B-4C60-4657-B8FA-50C39E42AC4F}" dt="2020-04-23T13:35:51.194" v="37"/>
          <ac:picMkLst>
            <pc:docMk/>
            <pc:sldMk cId="3711272709" sldId="479"/>
            <ac:picMk id="3" creationId="{403C4D12-32C8-4A37-A868-281A3C37709A}"/>
          </ac:picMkLst>
        </pc:picChg>
      </pc:sldChg>
      <pc:sldChg chg="addSp delSp modSp add del delAnim">
        <pc:chgData name="병연 윤" userId="e954f813d671fbdd" providerId="LiveId" clId="{0B31471B-4C60-4657-B8FA-50C39E42AC4F}" dt="2020-04-23T13:36:44.840" v="38"/>
        <pc:sldMkLst>
          <pc:docMk/>
          <pc:sldMk cId="2206884995" sldId="481"/>
        </pc:sldMkLst>
        <pc:picChg chg="add del mod">
          <ac:chgData name="병연 윤" userId="e954f813d671fbdd" providerId="LiveId" clId="{0B31471B-4C60-4657-B8FA-50C39E42AC4F}" dt="2020-04-23T13:36:44.840" v="38"/>
          <ac:picMkLst>
            <pc:docMk/>
            <pc:sldMk cId="2206884995" sldId="481"/>
            <ac:picMk id="2" creationId="{74EC7B87-BFA2-4383-AFB5-DE85900DD067}"/>
          </ac:picMkLst>
        </pc:picChg>
        <pc:picChg chg="del">
          <ac:chgData name="병연 윤" userId="e954f813d671fbdd" providerId="LiveId" clId="{0B31471B-4C60-4657-B8FA-50C39E42AC4F}" dt="2020-04-23T13:23:43.353" v="17" actId="478"/>
          <ac:picMkLst>
            <pc:docMk/>
            <pc:sldMk cId="2206884995" sldId="481"/>
            <ac:picMk id="3" creationId="{E9AA03F0-9BA5-487D-BB6A-A14B3C6B513E}"/>
          </ac:picMkLst>
        </pc:picChg>
        <pc:picChg chg="add mod">
          <ac:chgData name="병연 윤" userId="e954f813d671fbdd" providerId="LiveId" clId="{0B31471B-4C60-4657-B8FA-50C39E42AC4F}" dt="2020-04-23T13:36:44.840" v="38"/>
          <ac:picMkLst>
            <pc:docMk/>
            <pc:sldMk cId="2206884995" sldId="481"/>
            <ac:picMk id="5" creationId="{B4A7E201-9372-42C7-A4EC-858E17023C20}"/>
          </ac:picMkLst>
        </pc:picChg>
      </pc:sldChg>
      <pc:sldChg chg="addSp delSp modSp delAnim">
        <pc:chgData name="병연 윤" userId="e954f813d671fbdd" providerId="LiveId" clId="{0B31471B-4C60-4657-B8FA-50C39E42AC4F}" dt="2020-04-23T13:27:19.334" v="23"/>
        <pc:sldMkLst>
          <pc:docMk/>
          <pc:sldMk cId="536465978" sldId="487"/>
        </pc:sldMkLst>
        <pc:picChg chg="add del mod">
          <ac:chgData name="병연 윤" userId="e954f813d671fbdd" providerId="LiveId" clId="{0B31471B-4C60-4657-B8FA-50C39E42AC4F}" dt="2020-04-23T13:27:19.334" v="23"/>
          <ac:picMkLst>
            <pc:docMk/>
            <pc:sldMk cId="536465978" sldId="487"/>
            <ac:picMk id="3" creationId="{69DF066A-B015-402A-9584-560F005C4C0A}"/>
          </ac:picMkLst>
        </pc:picChg>
        <pc:picChg chg="del">
          <ac:chgData name="병연 윤" userId="e954f813d671fbdd" providerId="LiveId" clId="{0B31471B-4C60-4657-B8FA-50C39E42AC4F}" dt="2020-04-23T13:25:34.425" v="21" actId="478"/>
          <ac:picMkLst>
            <pc:docMk/>
            <pc:sldMk cId="536465978" sldId="487"/>
            <ac:picMk id="8" creationId="{0DFB3C6E-8526-4DE3-9B92-33020F109E40}"/>
          </ac:picMkLst>
        </pc:picChg>
        <pc:picChg chg="add mod">
          <ac:chgData name="병연 윤" userId="e954f813d671fbdd" providerId="LiveId" clId="{0B31471B-4C60-4657-B8FA-50C39E42AC4F}" dt="2020-04-23T13:27:19.334" v="23"/>
          <ac:picMkLst>
            <pc:docMk/>
            <pc:sldMk cId="536465978" sldId="487"/>
            <ac:picMk id="13" creationId="{1EC24B51-26EF-442E-9BDC-7EF441C63B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0082E-BD0A-4900-819A-6E2C76CCAE0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C35E1-A3DA-4F2C-BB63-004ED23C3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406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02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92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C35E1-A3DA-4F2C-BB63-004ED23C3FB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9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2" Type="http://schemas.microsoft.com/office/2007/relationships/media" Target="../media/media1.wmv"/><Relationship Id="rId1" Type="http://schemas.openxmlformats.org/officeDocument/2006/relationships/tags" Target="../tags/tag1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wmv"/><Relationship Id="rId2" Type="http://schemas.microsoft.com/office/2007/relationships/media" Target="../media/media2.wmv"/><Relationship Id="rId1" Type="http://schemas.openxmlformats.org/officeDocument/2006/relationships/tags" Target="../tags/tag2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ags" Target="../tags/tag3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90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gif"/><Relationship Id="rId7" Type="http://schemas.openxmlformats.org/officeDocument/2006/relationships/image" Target="../media/image390.pn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40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gi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parts.co.kr/goods/view?no=8107698" TargetMode="External"/><Relationship Id="rId3" Type="http://schemas.openxmlformats.org/officeDocument/2006/relationships/hyperlink" Target="https://www.indiamart.com/proddetail/rack-pinion-gear-13618390612.html" TargetMode="External"/><Relationship Id="rId7" Type="http://schemas.openxmlformats.org/officeDocument/2006/relationships/hyperlink" Target="http://shopping.interpark.com/product/productInfo.do?prdNo=4922852281&amp;gclid=CjwKCAjw1v_0BRAkEiwALFkj5s09--Jr9aY37V_Nu2OU4vm4eiyYcj588xmzSjPYgMqJJDT5Iclz9RoCOPMQAvD_BwE" TargetMode="External"/><Relationship Id="rId2" Type="http://schemas.openxmlformats.org/officeDocument/2006/relationships/hyperlink" Target="http://www.tmon.co.kr/deal/146833643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zyno.tistory.com/560" TargetMode="External"/><Relationship Id="rId5" Type="http://schemas.openxmlformats.org/officeDocument/2006/relationships/hyperlink" Target="http://www.technologystudent.com/gears1/gears4.htm" TargetMode="External"/><Relationship Id="rId4" Type="http://schemas.openxmlformats.org/officeDocument/2006/relationships/hyperlink" Target="https://terms.naver.com/entry.nhn?docId=1617556&amp;cid=50321&amp;categoryId=50321" TargetMode="External"/><Relationship Id="rId9" Type="http://schemas.openxmlformats.org/officeDocument/2006/relationships/hyperlink" Target="https://m.post.naver.com/viewer/postView.nhn?volumeNo=16561296&amp;memberNo=1834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290" y="2225040"/>
            <a:ext cx="479425" cy="492125"/>
            <a:chOff x="5876290" y="2225040"/>
            <a:chExt cx="479425" cy="492125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5876290" y="2225040"/>
              <a:ext cx="479425" cy="269875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876925" y="2426335"/>
              <a:ext cx="478790" cy="17907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876290" y="2537460"/>
              <a:ext cx="479425" cy="17970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19730" y="2785522"/>
            <a:ext cx="612394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동전 환전 자판기</a:t>
            </a:r>
            <a:r>
              <a:rPr lang="en-US" altLang="ko-KR" sz="3600" dirty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(</a:t>
            </a:r>
            <a:r>
              <a:rPr lang="ko-KR" altLang="en-US" sz="3600" dirty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금 </a:t>
            </a:r>
            <a:r>
              <a:rPr lang="en-US" altLang="ko-KR" sz="3600" dirty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- 1</a:t>
            </a:r>
            <a:r>
              <a:rPr lang="ko-KR" altLang="en-US" sz="3600" dirty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조</a:t>
            </a:r>
            <a:r>
              <a:rPr lang="en-US" altLang="ko-KR" sz="3600" dirty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)</a:t>
            </a:r>
            <a:endParaRPr lang="ko-KR" altLang="en-US" sz="3600" dirty="0">
              <a:solidFill>
                <a:srgbClr val="64818D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92930" y="3442335"/>
            <a:ext cx="343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전자공학설계 중간 </a:t>
            </a:r>
            <a:r>
              <a:rPr lang="en-US" altLang="ko-KR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1</a:t>
            </a:r>
            <a:r>
              <a:rPr lang="ko-KR" altLang="en-US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차 보고서</a:t>
            </a: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120" y="0"/>
            <a:ext cx="6985" cy="2234565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5135" y="989330"/>
            <a:ext cx="284480" cy="292100"/>
            <a:chOff x="5525135" y="989330"/>
            <a:chExt cx="284480" cy="29210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525135" y="989330"/>
              <a:ext cx="284480" cy="16002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5525135" y="1109345"/>
              <a:ext cx="284480" cy="10668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5525135" y="1175385"/>
              <a:ext cx="284480" cy="10604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75" y="0"/>
            <a:ext cx="0" cy="987425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ED4AE3-9DB7-4ABC-94EC-CD0F9ED38D96}"/>
              </a:ext>
            </a:extLst>
          </p:cNvPr>
          <p:cNvSpPr txBox="1"/>
          <p:nvPr/>
        </p:nvSpPr>
        <p:spPr>
          <a:xfrm>
            <a:off x="8614064" y="3461385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16DA4-28ED-45A9-97DC-2FED57E8328F}"/>
              </a:ext>
            </a:extLst>
          </p:cNvPr>
          <p:cNvSpPr txBox="1"/>
          <p:nvPr/>
        </p:nvSpPr>
        <p:spPr>
          <a:xfrm>
            <a:off x="7432964" y="3630454"/>
            <a:ext cx="457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u="sng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000" b="1" u="sng" dirty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조선일보명조" panose="02030304000000000000" pitchFamily="18" charset="-127"/>
            </a:endParaRPr>
          </a:p>
          <a:p>
            <a:pPr algn="r"/>
            <a:endParaRPr lang="ko-KR" altLang="en-US" sz="2000" b="1" dirty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전자공학과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201512274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김성하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전자공학과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201411832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윤병연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전자공학과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201512261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강성수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전자공학과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201512344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조선일보명조" panose="02030304000000000000" pitchFamily="18" charset="-127"/>
              </a:rPr>
              <a:t>한승구</a:t>
            </a:r>
          </a:p>
        </p:txBody>
      </p:sp>
    </p:spTree>
    <p:extLst>
      <p:ext uri="{BB962C8B-B14F-4D97-AF65-F5344CB8AC3E}">
        <p14:creationId xmlns:p14="http://schemas.microsoft.com/office/powerpoint/2010/main" val="331662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09861-9661-4375-B516-B9085832A197}"/>
              </a:ext>
            </a:extLst>
          </p:cNvPr>
          <p:cNvSpPr txBox="1"/>
          <p:nvPr/>
        </p:nvSpPr>
        <p:spPr>
          <a:xfrm>
            <a:off x="1012371" y="102985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실제 설계 모형도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27" name="Picture 3" descr="4">
            <a:extLst>
              <a:ext uri="{FF2B5EF4-FFF2-40B4-BE49-F238E27FC236}">
                <a16:creationId xmlns:a16="http://schemas.microsoft.com/office/drawing/2014/main" id="{88657F36-AD6D-4F27-9979-1DF59C689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01" y="3993772"/>
            <a:ext cx="5356371" cy="258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">
            <a:extLst>
              <a:ext uri="{FF2B5EF4-FFF2-40B4-BE49-F238E27FC236}">
                <a16:creationId xmlns:a16="http://schemas.microsoft.com/office/drawing/2014/main" id="{C9680218-6EA5-4B1D-86F1-AD5372E90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203" y="1876896"/>
            <a:ext cx="6123965" cy="177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2">
            <a:extLst>
              <a:ext uri="{FF2B5EF4-FFF2-40B4-BE49-F238E27FC236}">
                <a16:creationId xmlns:a16="http://schemas.microsoft.com/office/drawing/2014/main" id="{5DA96486-96B8-4CEA-884B-2843C6199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7" y="3993772"/>
            <a:ext cx="5329099" cy="258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3904E1C7-65A6-414E-90CF-222B62F39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960382" cy="261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ACCAD96-5532-43E7-80C0-E51E4B04F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6960382" cy="261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483D89E-BB12-4C55-820C-FC1B1FE89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0"/>
            <a:ext cx="696038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571A4-69D8-4526-928C-9234E3988761}"/>
              </a:ext>
            </a:extLst>
          </p:cNvPr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67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5B05B482-BF35-43B4-8647-7CB1681BE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2259"/>
          <a:stretch/>
        </p:blipFill>
        <p:spPr bwMode="auto">
          <a:xfrm>
            <a:off x="1012371" y="1634557"/>
            <a:ext cx="7285297" cy="436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BDA132-A60E-4976-A2F0-DABBC29C5F65}"/>
              </a:ext>
            </a:extLst>
          </p:cNvPr>
          <p:cNvSpPr txBox="1"/>
          <p:nvPr/>
        </p:nvSpPr>
        <p:spPr>
          <a:xfrm>
            <a:off x="1012371" y="102985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실제 설계 모형도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65775-3DFB-41BE-80AF-19610585FE67}"/>
              </a:ext>
            </a:extLst>
          </p:cNvPr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8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DF86A5-5622-4313-BFED-6C913F4BF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1" y="1634557"/>
            <a:ext cx="9549999" cy="4642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468643-0000-40A8-AB8A-8D476F3C1FB1}"/>
              </a:ext>
            </a:extLst>
          </p:cNvPr>
          <p:cNvSpPr txBox="1"/>
          <p:nvPr/>
        </p:nvSpPr>
        <p:spPr>
          <a:xfrm>
            <a:off x="1012371" y="1029857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3D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프린터로 제작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5E924-FD32-4252-8252-56F168C8661B}"/>
              </a:ext>
            </a:extLst>
          </p:cNvPr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26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1AB90-5229-453D-9551-511774B8AD23}"/>
              </a:ext>
            </a:extLst>
          </p:cNvPr>
          <p:cNvSpPr txBox="1"/>
          <p:nvPr/>
        </p:nvSpPr>
        <p:spPr>
          <a:xfrm>
            <a:off x="1012371" y="1029857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3D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프린터로 제작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D8F567-9442-454A-917E-3C06CF692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1" y="1634557"/>
            <a:ext cx="9582057" cy="4657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D1CEDC-FD81-4BD2-BCF1-AA671562EA8F}"/>
              </a:ext>
            </a:extLst>
          </p:cNvPr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08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1C7D3-7D59-4CD1-85B5-76B4D838552E}"/>
              </a:ext>
            </a:extLst>
          </p:cNvPr>
          <p:cNvSpPr txBox="1"/>
          <p:nvPr/>
        </p:nvSpPr>
        <p:spPr>
          <a:xfrm>
            <a:off x="1012371" y="102985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실제 실험 동영상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풀버전">
            <a:hlinkClick r:id="" action="ppaction://media"/>
            <a:extLst>
              <a:ext uri="{FF2B5EF4-FFF2-40B4-BE49-F238E27FC236}">
                <a16:creationId xmlns:a16="http://schemas.microsoft.com/office/drawing/2014/main" id="{7CF6F760-0D70-4B89-8C4E-ACD318E5231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2371" y="1634557"/>
            <a:ext cx="8568944" cy="4820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7226C7-A2FA-4B2A-A9C7-497B995B6A07}"/>
              </a:ext>
            </a:extLst>
          </p:cNvPr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525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30AF0-6A77-41B6-9E03-DDAEA68E481B}"/>
              </a:ext>
            </a:extLst>
          </p:cNvPr>
          <p:cNvSpPr txBox="1"/>
          <p:nvPr/>
        </p:nvSpPr>
        <p:spPr>
          <a:xfrm>
            <a:off x="1012371" y="102985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5394F1-433C-4AED-902C-DA5B18CDC5E9}"/>
              </a:ext>
            </a:extLst>
          </p:cNvPr>
          <p:cNvSpPr/>
          <p:nvPr/>
        </p:nvSpPr>
        <p:spPr>
          <a:xfrm>
            <a:off x="2615414" y="4406149"/>
            <a:ext cx="2916574" cy="202749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동전이 앞쪽으로 빠지는 현상이 빈번히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일어남</a:t>
            </a:r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618-B5CF-4937-B032-853FA813C3D6}"/>
              </a:ext>
            </a:extLst>
          </p:cNvPr>
          <p:cNvSpPr/>
          <p:nvPr/>
        </p:nvSpPr>
        <p:spPr>
          <a:xfrm>
            <a:off x="6531738" y="4406149"/>
            <a:ext cx="2916574" cy="202749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앞쪽에 보이는 공간을 </a:t>
            </a: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1cm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줄여서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동전갯수가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보이기는 하되</a:t>
            </a: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빠지지는 않도록 다시 설계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C1E5BC6-66DC-47A2-85FD-4F63F5D645A3}"/>
              </a:ext>
            </a:extLst>
          </p:cNvPr>
          <p:cNvSpPr/>
          <p:nvPr/>
        </p:nvSpPr>
        <p:spPr>
          <a:xfrm flipV="1">
            <a:off x="5760173" y="5285088"/>
            <a:ext cx="615351" cy="248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9ECC10-6912-4391-8346-1DD31EFAA340}"/>
              </a:ext>
            </a:extLst>
          </p:cNvPr>
          <p:cNvGrpSpPr/>
          <p:nvPr/>
        </p:nvGrpSpPr>
        <p:grpSpPr>
          <a:xfrm>
            <a:off x="3584557" y="1214523"/>
            <a:ext cx="4966582" cy="2828594"/>
            <a:chOff x="3584557" y="1214523"/>
            <a:chExt cx="4966582" cy="2828594"/>
          </a:xfrm>
        </p:grpSpPr>
        <p:pic>
          <p:nvPicPr>
            <p:cNvPr id="3" name="그림 2" descr="실내, 노트북, 사람, 컴퓨터이(가) 표시된 사진&#10;&#10;자동 생성된 설명">
              <a:extLst>
                <a:ext uri="{FF2B5EF4-FFF2-40B4-BE49-F238E27FC236}">
                  <a16:creationId xmlns:a16="http://schemas.microsoft.com/office/drawing/2014/main" id="{D283163F-4F6A-41B8-A7DA-47992AC1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557" y="1214523"/>
              <a:ext cx="4966582" cy="2828594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C1DE3E0-1324-467B-BCAF-8F44341076A9}"/>
                </a:ext>
              </a:extLst>
            </p:cNvPr>
            <p:cNvSpPr/>
            <p:nvPr/>
          </p:nvSpPr>
          <p:spPr>
            <a:xfrm>
              <a:off x="4834220" y="3058612"/>
              <a:ext cx="545432" cy="68981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4B927A3-836A-4697-8AD9-21007131CA13}"/>
              </a:ext>
            </a:extLst>
          </p:cNvPr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79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2CA52-ADDD-4985-BA15-FF3ED91A6435}"/>
              </a:ext>
            </a:extLst>
          </p:cNvPr>
          <p:cNvSpPr txBox="1"/>
          <p:nvPr/>
        </p:nvSpPr>
        <p:spPr>
          <a:xfrm>
            <a:off x="1012371" y="1029857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동영상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100엔-걸림">
            <a:hlinkClick r:id="" action="ppaction://media"/>
            <a:extLst>
              <a:ext uri="{FF2B5EF4-FFF2-40B4-BE49-F238E27FC236}">
                <a16:creationId xmlns:a16="http://schemas.microsoft.com/office/drawing/2014/main" id="{8C78E191-3D13-4744-84AC-75DDD22B26C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2371" y="1634557"/>
            <a:ext cx="8422572" cy="4737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45BFAC-14C9-4F0B-90C1-E0FE30C4C56D}"/>
              </a:ext>
            </a:extLst>
          </p:cNvPr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37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64BD1-49BB-4413-AA1C-8FADF1D16745}"/>
              </a:ext>
            </a:extLst>
          </p:cNvPr>
          <p:cNvSpPr/>
          <p:nvPr/>
        </p:nvSpPr>
        <p:spPr>
          <a:xfrm>
            <a:off x="721388" y="4411579"/>
            <a:ext cx="2916574" cy="202749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100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엔이 </a:t>
            </a: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엔자리에서 막히는 현상이 가끔 일어남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C357DD-2C42-49B4-8A86-B30E7E2BCF79}"/>
              </a:ext>
            </a:extLst>
          </p:cNvPr>
          <p:cNvSpPr/>
          <p:nvPr/>
        </p:nvSpPr>
        <p:spPr>
          <a:xfrm>
            <a:off x="4637712" y="4411579"/>
            <a:ext cx="2916574" cy="202749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엔자리에 실을 묶어서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조금 두껍게 한 후 다시 실험을 진행하니 문제해결 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3CD835-1350-424A-BE32-2E23E9762740}"/>
              </a:ext>
            </a:extLst>
          </p:cNvPr>
          <p:cNvSpPr/>
          <p:nvPr/>
        </p:nvSpPr>
        <p:spPr>
          <a:xfrm>
            <a:off x="8554036" y="4411579"/>
            <a:ext cx="2916574" cy="202749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엔자리의 구멍을 </a:t>
            </a: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1mm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정도 작게 다시 제작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36419ED-7F25-43EA-A3FF-6CBFFDD0E526}"/>
              </a:ext>
            </a:extLst>
          </p:cNvPr>
          <p:cNvSpPr/>
          <p:nvPr/>
        </p:nvSpPr>
        <p:spPr>
          <a:xfrm flipV="1">
            <a:off x="3866147" y="5290518"/>
            <a:ext cx="615351" cy="248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6E36D49-EF72-4E5B-B087-EF13956BD38B}"/>
              </a:ext>
            </a:extLst>
          </p:cNvPr>
          <p:cNvSpPr/>
          <p:nvPr/>
        </p:nvSpPr>
        <p:spPr>
          <a:xfrm flipV="1">
            <a:off x="7764379" y="5290518"/>
            <a:ext cx="615351" cy="248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E3CC4A-FF1E-48E7-ACE2-BED1594BE1C3}"/>
              </a:ext>
            </a:extLst>
          </p:cNvPr>
          <p:cNvGrpSpPr/>
          <p:nvPr/>
        </p:nvGrpSpPr>
        <p:grpSpPr>
          <a:xfrm>
            <a:off x="2904969" y="1155031"/>
            <a:ext cx="6029136" cy="2851279"/>
            <a:chOff x="2904969" y="1155031"/>
            <a:chExt cx="6029136" cy="28512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E8196F-3CE2-4C42-A556-BA8B2EF5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969" y="1155031"/>
              <a:ext cx="6029136" cy="2851279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E94ECA8-30C1-4AB6-8AE3-923AE2D5EDD7}"/>
                </a:ext>
              </a:extLst>
            </p:cNvPr>
            <p:cNvSpPr/>
            <p:nvPr/>
          </p:nvSpPr>
          <p:spPr>
            <a:xfrm>
              <a:off x="5486399" y="1199758"/>
              <a:ext cx="609600" cy="7944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46B1CB-B8AE-42C7-A560-73918AEE86C6}"/>
              </a:ext>
            </a:extLst>
          </p:cNvPr>
          <p:cNvSpPr txBox="1"/>
          <p:nvPr/>
        </p:nvSpPr>
        <p:spPr>
          <a:xfrm>
            <a:off x="1012371" y="102985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25C50E-0379-48E2-A7A7-F06DF700ECD7}"/>
              </a:ext>
            </a:extLst>
          </p:cNvPr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46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FA4868-A0F2-4820-B447-7CD0DA964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7" b="21143"/>
          <a:stretch/>
        </p:blipFill>
        <p:spPr>
          <a:xfrm>
            <a:off x="1621862" y="1274944"/>
            <a:ext cx="4794961" cy="2743200"/>
          </a:xfrm>
          <a:prstGeom prst="rect">
            <a:avLst/>
          </a:prstGeom>
        </p:spPr>
      </p:pic>
      <p:pic>
        <p:nvPicPr>
          <p:cNvPr id="3" name="그림 2" descr="표지판, 담장, 테이블이(가) 표시된 사진&#10;&#10;자동 생성된 설명">
            <a:extLst>
              <a:ext uri="{FF2B5EF4-FFF2-40B4-BE49-F238E27FC236}">
                <a16:creationId xmlns:a16="http://schemas.microsoft.com/office/drawing/2014/main" id="{A829E16A-E10C-4FEC-86B0-5BA76F0A7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8" t="23746" r="6691" b="24560"/>
          <a:stretch/>
        </p:blipFill>
        <p:spPr>
          <a:xfrm>
            <a:off x="6663447" y="1274942"/>
            <a:ext cx="4935466" cy="2743200"/>
          </a:xfrm>
          <a:prstGeom prst="rect">
            <a:avLst/>
          </a:prstGeom>
        </p:spPr>
      </p:pic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7BE1A285-4EBF-4575-919A-DDFDC33257A8}"/>
              </a:ext>
            </a:extLst>
          </p:cNvPr>
          <p:cNvSpPr/>
          <p:nvPr/>
        </p:nvSpPr>
        <p:spPr>
          <a:xfrm>
            <a:off x="7815123" y="3153618"/>
            <a:ext cx="275148" cy="207731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781EB3-999B-4590-B0C3-1E3836CF4601}"/>
              </a:ext>
            </a:extLst>
          </p:cNvPr>
          <p:cNvSpPr/>
          <p:nvPr/>
        </p:nvSpPr>
        <p:spPr>
          <a:xfrm>
            <a:off x="2984771" y="4486078"/>
            <a:ext cx="7331712" cy="202749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감지센서가 생각보다 길어서 옆쪽에 설치하기로 했던 센서를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모두 뒤쪽으로 이동시켜 설계할 예정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CA7EA-E47E-4436-974C-B5BB4EA37976}"/>
              </a:ext>
            </a:extLst>
          </p:cNvPr>
          <p:cNvSpPr txBox="1"/>
          <p:nvPr/>
        </p:nvSpPr>
        <p:spPr>
          <a:xfrm>
            <a:off x="721387" y="1274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1510A-1E52-44F2-8339-98670C65E1FF}"/>
              </a:ext>
            </a:extLst>
          </p:cNvPr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02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100엔수정버전">
            <a:hlinkClick r:id="" action="ppaction://media"/>
            <a:extLst>
              <a:ext uri="{FF2B5EF4-FFF2-40B4-BE49-F238E27FC236}">
                <a16:creationId xmlns:a16="http://schemas.microsoft.com/office/drawing/2014/main" id="{D004EE71-0142-4929-84B1-2996737F9B5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0083" y="1524207"/>
            <a:ext cx="7991831" cy="4495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74A5F0-C753-4D9E-A9F8-D7F696034590}"/>
              </a:ext>
            </a:extLst>
          </p:cNvPr>
          <p:cNvSpPr txBox="1"/>
          <p:nvPr/>
        </p:nvSpPr>
        <p:spPr>
          <a:xfrm>
            <a:off x="1012371" y="10298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뒤쪽 인식 실험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44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4"/>
          <p:cNvGrpSpPr>
            <a:grpSpLocks noChangeAspect="1"/>
          </p:cNvGrpSpPr>
          <p:nvPr/>
        </p:nvGrpSpPr>
        <p:grpSpPr bwMode="auto">
          <a:xfrm rot="20629952">
            <a:off x="11440160" y="6232525"/>
            <a:ext cx="479425" cy="492125"/>
            <a:chOff x="11440160" y="6232525"/>
            <a:chExt cx="479425" cy="492125"/>
          </a:xfrm>
          <a:solidFill>
            <a:srgbClr val="97B8BF"/>
          </a:solidFill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1440160" y="6232525"/>
              <a:ext cx="479425" cy="269875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11440795" y="6433820"/>
              <a:ext cx="478790" cy="17907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11440160" y="6544945"/>
              <a:ext cx="479425" cy="17970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56816" y="5510"/>
            <a:ext cx="2013585" cy="3251835"/>
            <a:chOff x="1653540" y="0"/>
            <a:chExt cx="2013585" cy="3251835"/>
          </a:xfrm>
        </p:grpSpPr>
        <p:sp>
          <p:nvSpPr>
            <p:cNvPr id="4" name="TextBox 3"/>
            <p:cNvSpPr txBox="1"/>
            <p:nvPr/>
          </p:nvSpPr>
          <p:spPr>
            <a:xfrm>
              <a:off x="1653540" y="2728595"/>
              <a:ext cx="2013585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64818D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Contents</a:t>
              </a:r>
              <a:endParaRPr lang="ko-KR" altLang="en-US" sz="2800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 rot="20629952">
              <a:off x="1731180" y="2179320"/>
              <a:ext cx="479425" cy="492125"/>
              <a:chOff x="1761490" y="2179320"/>
              <a:chExt cx="479425" cy="492125"/>
            </a:xfrm>
            <a:solidFill>
              <a:srgbClr val="97B8BF"/>
            </a:solidFill>
          </p:grpSpPr>
          <p:sp>
            <p:nvSpPr>
              <p:cNvPr id="30" name="Freeform 6"/>
              <p:cNvSpPr>
                <a:spLocks/>
              </p:cNvSpPr>
              <p:nvPr/>
            </p:nvSpPr>
            <p:spPr bwMode="auto">
              <a:xfrm>
                <a:off x="1761490" y="2179320"/>
                <a:ext cx="479425" cy="269875"/>
              </a:xfrm>
              <a:custGeom>
                <a:avLst/>
                <a:gdLst>
                  <a:gd name="T0" fmla="*/ 1661 w 3322"/>
                  <a:gd name="T1" fmla="*/ 0 h 1869"/>
                  <a:gd name="T2" fmla="*/ 3322 w 3322"/>
                  <a:gd name="T3" fmla="*/ 932 h 1869"/>
                  <a:gd name="T4" fmla="*/ 1661 w 3322"/>
                  <a:gd name="T5" fmla="*/ 1869 h 1869"/>
                  <a:gd name="T6" fmla="*/ 0 w 3322"/>
                  <a:gd name="T7" fmla="*/ 932 h 1869"/>
                  <a:gd name="T8" fmla="*/ 1661 w 3322"/>
                  <a:gd name="T9" fmla="*/ 0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2" h="1869">
                    <a:moveTo>
                      <a:pt x="1661" y="0"/>
                    </a:moveTo>
                    <a:lnTo>
                      <a:pt x="3322" y="932"/>
                    </a:lnTo>
                    <a:lnTo>
                      <a:pt x="1661" y="1869"/>
                    </a:lnTo>
                    <a:lnTo>
                      <a:pt x="0" y="932"/>
                    </a:lnTo>
                    <a:lnTo>
                      <a:pt x="1661" y="0"/>
                    </a:lnTo>
                    <a:close/>
                  </a:path>
                </a:pathLst>
              </a:custGeom>
              <a:grpFill/>
              <a:ln w="0">
                <a:solidFill>
                  <a:srgbClr val="97B8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1" name="Freeform 7"/>
              <p:cNvSpPr>
                <a:spLocks/>
              </p:cNvSpPr>
              <p:nvPr/>
            </p:nvSpPr>
            <p:spPr bwMode="auto">
              <a:xfrm>
                <a:off x="1761490" y="2381250"/>
                <a:ext cx="479425" cy="179070"/>
              </a:xfrm>
              <a:custGeom>
                <a:avLst/>
                <a:gdLst>
                  <a:gd name="T0" fmla="*/ 541 w 3322"/>
                  <a:gd name="T1" fmla="*/ 0 h 1241"/>
                  <a:gd name="T2" fmla="*/ 1661 w 3322"/>
                  <a:gd name="T3" fmla="*/ 632 h 1241"/>
                  <a:gd name="T4" fmla="*/ 2781 w 3322"/>
                  <a:gd name="T5" fmla="*/ 0 h 1241"/>
                  <a:gd name="T6" fmla="*/ 3322 w 3322"/>
                  <a:gd name="T7" fmla="*/ 303 h 1241"/>
                  <a:gd name="T8" fmla="*/ 1661 w 3322"/>
                  <a:gd name="T9" fmla="*/ 1241 h 1241"/>
                  <a:gd name="T10" fmla="*/ 0 w 3322"/>
                  <a:gd name="T11" fmla="*/ 303 h 1241"/>
                  <a:gd name="T12" fmla="*/ 541 w 3322"/>
                  <a:gd name="T13" fmla="*/ 0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2" h="1241">
                    <a:moveTo>
                      <a:pt x="541" y="0"/>
                    </a:moveTo>
                    <a:lnTo>
                      <a:pt x="1661" y="632"/>
                    </a:lnTo>
                    <a:lnTo>
                      <a:pt x="2781" y="0"/>
                    </a:lnTo>
                    <a:lnTo>
                      <a:pt x="3322" y="303"/>
                    </a:lnTo>
                    <a:lnTo>
                      <a:pt x="1661" y="1241"/>
                    </a:lnTo>
                    <a:lnTo>
                      <a:pt x="0" y="303"/>
                    </a:lnTo>
                    <a:lnTo>
                      <a:pt x="541" y="0"/>
                    </a:lnTo>
                    <a:close/>
                  </a:path>
                </a:pathLst>
              </a:custGeom>
              <a:grpFill/>
              <a:ln w="0">
                <a:solidFill>
                  <a:srgbClr val="97B8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2" name="Freeform 8"/>
              <p:cNvSpPr>
                <a:spLocks/>
              </p:cNvSpPr>
              <p:nvPr/>
            </p:nvSpPr>
            <p:spPr bwMode="auto">
              <a:xfrm>
                <a:off x="1760855" y="2492375"/>
                <a:ext cx="480060" cy="179070"/>
              </a:xfrm>
              <a:custGeom>
                <a:avLst/>
                <a:gdLst>
                  <a:gd name="T0" fmla="*/ 541 w 3322"/>
                  <a:gd name="T1" fmla="*/ 0 h 1239"/>
                  <a:gd name="T2" fmla="*/ 1661 w 3322"/>
                  <a:gd name="T3" fmla="*/ 631 h 1239"/>
                  <a:gd name="T4" fmla="*/ 2781 w 3322"/>
                  <a:gd name="T5" fmla="*/ 0 h 1239"/>
                  <a:gd name="T6" fmla="*/ 3322 w 3322"/>
                  <a:gd name="T7" fmla="*/ 303 h 1239"/>
                  <a:gd name="T8" fmla="*/ 1661 w 3322"/>
                  <a:gd name="T9" fmla="*/ 1239 h 1239"/>
                  <a:gd name="T10" fmla="*/ 0 w 3322"/>
                  <a:gd name="T11" fmla="*/ 303 h 1239"/>
                  <a:gd name="T12" fmla="*/ 541 w 3322"/>
                  <a:gd name="T13" fmla="*/ 0 h 1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2" h="1239">
                    <a:moveTo>
                      <a:pt x="541" y="0"/>
                    </a:moveTo>
                    <a:lnTo>
                      <a:pt x="1661" y="631"/>
                    </a:lnTo>
                    <a:lnTo>
                      <a:pt x="2781" y="0"/>
                    </a:lnTo>
                    <a:lnTo>
                      <a:pt x="3322" y="303"/>
                    </a:lnTo>
                    <a:lnTo>
                      <a:pt x="1661" y="1239"/>
                    </a:lnTo>
                    <a:lnTo>
                      <a:pt x="0" y="303"/>
                    </a:lnTo>
                    <a:lnTo>
                      <a:pt x="541" y="0"/>
                    </a:lnTo>
                    <a:close/>
                  </a:path>
                </a:pathLst>
              </a:custGeom>
              <a:grpFill/>
              <a:ln w="0">
                <a:solidFill>
                  <a:srgbClr val="97B8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37" name="직선 연결선 36"/>
            <p:cNvCxnSpPr/>
            <p:nvPr/>
          </p:nvCxnSpPr>
          <p:spPr>
            <a:xfrm>
              <a:off x="1914525" y="0"/>
              <a:ext cx="6985" cy="2234565"/>
            </a:xfrm>
            <a:prstGeom prst="line">
              <a:avLst/>
            </a:prstGeom>
            <a:ln w="19050">
              <a:solidFill>
                <a:srgbClr val="97B8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7342317" y="918779"/>
            <a:ext cx="6072830" cy="1772259"/>
            <a:chOff x="2763902" y="1263657"/>
            <a:chExt cx="6072830" cy="1772259"/>
          </a:xfrm>
        </p:grpSpPr>
        <p:sp>
          <p:nvSpPr>
            <p:cNvPr id="6" name="TextBox 5"/>
            <p:cNvSpPr txBox="1"/>
            <p:nvPr/>
          </p:nvSpPr>
          <p:spPr>
            <a:xfrm>
              <a:off x="2763902" y="1263657"/>
              <a:ext cx="74041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64818D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28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71295" y="1351423"/>
              <a:ext cx="389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반환부 설계 및 제작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00433" y="1712477"/>
              <a:ext cx="583629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역할 분담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초기 반환부 모델 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작성자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김성하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현재 반환부 모델 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작성자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한승구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랙 앤 </a:t>
              </a:r>
              <a:r>
                <a:rPr lang="ko-KR" altLang="en-US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피니언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설계 및 제작 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작성자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김성하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아두이노 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작성자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한승구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endPara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7342317" y="3145062"/>
            <a:ext cx="4399936" cy="1772259"/>
            <a:chOff x="2763902" y="1263657"/>
            <a:chExt cx="4399936" cy="1772259"/>
          </a:xfrm>
        </p:grpSpPr>
        <p:sp>
          <p:nvSpPr>
            <p:cNvPr id="51" name="TextBox 50"/>
            <p:cNvSpPr txBox="1"/>
            <p:nvPr/>
          </p:nvSpPr>
          <p:spPr>
            <a:xfrm>
              <a:off x="2763902" y="1263657"/>
              <a:ext cx="74041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64818D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04</a:t>
              </a:r>
              <a:endParaRPr lang="ko-KR" altLang="en-US" sz="28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71295" y="1351423"/>
              <a:ext cx="389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마무리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000434" y="1712477"/>
              <a:ext cx="26110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활동 사진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예산안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일정표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향후 계획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출처</a:t>
              </a: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6994187" y="1021403"/>
            <a:ext cx="0" cy="4320000"/>
          </a:xfrm>
          <a:prstGeom prst="line">
            <a:avLst/>
          </a:prstGeom>
          <a:ln w="508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2328488" y="3145062"/>
            <a:ext cx="4399936" cy="2264702"/>
            <a:chOff x="2763902" y="1263657"/>
            <a:chExt cx="4399936" cy="2264702"/>
          </a:xfrm>
        </p:grpSpPr>
        <p:sp>
          <p:nvSpPr>
            <p:cNvPr id="39" name="TextBox 38"/>
            <p:cNvSpPr txBox="1"/>
            <p:nvPr/>
          </p:nvSpPr>
          <p:spPr>
            <a:xfrm>
              <a:off x="2763902" y="1263657"/>
              <a:ext cx="74041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64818D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28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71295" y="1351423"/>
              <a:ext cx="389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실시간 환율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00433" y="1712477"/>
              <a:ext cx="355454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설명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작성자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강성수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초기 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접속방법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작성자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강성수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최종 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접속방법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작성자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강성수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8D76DD0-E81E-4A7C-BBBD-FCF784ACC299}"/>
              </a:ext>
            </a:extLst>
          </p:cNvPr>
          <p:cNvGrpSpPr/>
          <p:nvPr/>
        </p:nvGrpSpPr>
        <p:grpSpPr>
          <a:xfrm>
            <a:off x="2328488" y="1135813"/>
            <a:ext cx="4399936" cy="1772259"/>
            <a:chOff x="2763902" y="1263657"/>
            <a:chExt cx="4399936" cy="177225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1F62DE0-EC3F-4914-8E68-44036AAB436F}"/>
                </a:ext>
              </a:extLst>
            </p:cNvPr>
            <p:cNvSpPr txBox="1"/>
            <p:nvPr/>
          </p:nvSpPr>
          <p:spPr>
            <a:xfrm>
              <a:off x="2763902" y="1263657"/>
              <a:ext cx="74041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64818D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01</a:t>
              </a:r>
              <a:endParaRPr lang="ko-KR" altLang="en-US" sz="2800" b="1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18A625-14B6-4DEE-B256-4BBFC7F7CA2F}"/>
                </a:ext>
              </a:extLst>
            </p:cNvPr>
            <p:cNvSpPr txBox="1"/>
            <p:nvPr/>
          </p:nvSpPr>
          <p:spPr>
            <a:xfrm>
              <a:off x="3271295" y="1351423"/>
              <a:ext cx="389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투입부 설계 및 제작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B2769E2-6F2D-490F-AFF5-7961573CF65B}"/>
                </a:ext>
              </a:extLst>
            </p:cNvPr>
            <p:cNvSpPr txBox="1"/>
            <p:nvPr/>
          </p:nvSpPr>
          <p:spPr>
            <a:xfrm>
              <a:off x="3000433" y="1712477"/>
              <a:ext cx="35545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동전 투입부분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작성자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윤병연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동전 검출부분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작성자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강성수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42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164BD1-49BB-4413-AA1C-8FADF1D16745}"/>
              </a:ext>
            </a:extLst>
          </p:cNvPr>
          <p:cNvSpPr/>
          <p:nvPr/>
        </p:nvSpPr>
        <p:spPr>
          <a:xfrm>
            <a:off x="3231993" y="3376282"/>
            <a:ext cx="5975070" cy="112836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라즈베리파이와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이미지 인식 센서를 이용해 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동전인지 아닌지 분류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164BD1-49BB-4413-AA1C-8FADF1D16745}"/>
              </a:ext>
            </a:extLst>
          </p:cNvPr>
          <p:cNvSpPr/>
          <p:nvPr/>
        </p:nvSpPr>
        <p:spPr>
          <a:xfrm>
            <a:off x="3231993" y="5303229"/>
            <a:ext cx="5975070" cy="112836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일본동전이 아니면 배출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164BD1-49BB-4413-AA1C-8FADF1D16745}"/>
              </a:ext>
            </a:extLst>
          </p:cNvPr>
          <p:cNvSpPr/>
          <p:nvPr/>
        </p:nvSpPr>
        <p:spPr>
          <a:xfrm>
            <a:off x="3231993" y="1558970"/>
            <a:ext cx="5975070" cy="112836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동전 투입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6095999" y="2822028"/>
            <a:ext cx="399394" cy="3941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6095999" y="4725144"/>
            <a:ext cx="399394" cy="3941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682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검출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20A8CA6B-2B17-4C9F-B309-AE4DBF362780}"/>
              </a:ext>
            </a:extLst>
          </p:cNvPr>
          <p:cNvSpPr/>
          <p:nvPr/>
        </p:nvSpPr>
        <p:spPr>
          <a:xfrm>
            <a:off x="1109174" y="1034921"/>
            <a:ext cx="2159016" cy="452818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74B41-9B6E-4C35-A7E5-BB39DA74ABBF}"/>
              </a:ext>
            </a:extLst>
          </p:cNvPr>
          <p:cNvSpPr txBox="1"/>
          <p:nvPr/>
        </p:nvSpPr>
        <p:spPr>
          <a:xfrm>
            <a:off x="1749961" y="1133468"/>
            <a:ext cx="953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시작</a:t>
            </a: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2AEDF4F1-0D1C-4AB0-8A08-5920A4A2E8DB}"/>
              </a:ext>
            </a:extLst>
          </p:cNvPr>
          <p:cNvSpPr/>
          <p:nvPr/>
        </p:nvSpPr>
        <p:spPr>
          <a:xfrm>
            <a:off x="593087" y="2852111"/>
            <a:ext cx="3123836" cy="837047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9D2A1-1A7E-48E7-AD90-E1A572FE3E13}"/>
              </a:ext>
            </a:extLst>
          </p:cNvPr>
          <p:cNvSpPr txBox="1"/>
          <p:nvPr/>
        </p:nvSpPr>
        <p:spPr>
          <a:xfrm>
            <a:off x="1158097" y="3006859"/>
            <a:ext cx="1958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들어온 동전을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종류별로 분류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7160A7-08DC-45F1-907D-BB5DF52DC12F}"/>
              </a:ext>
            </a:extLst>
          </p:cNvPr>
          <p:cNvCxnSpPr>
            <a:stCxn id="10" idx="2"/>
          </p:cNvCxnSpPr>
          <p:nvPr/>
        </p:nvCxnSpPr>
        <p:spPr>
          <a:xfrm flipH="1">
            <a:off x="2155005" y="1487739"/>
            <a:ext cx="0" cy="4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964F52-6AEF-4AAA-ADB1-C9B2471B4D6A}"/>
              </a:ext>
            </a:extLst>
          </p:cNvPr>
          <p:cNvCxnSpPr>
            <a:stCxn id="31" idx="2"/>
            <a:endCxn id="12" idx="0"/>
          </p:cNvCxnSpPr>
          <p:nvPr/>
        </p:nvCxnSpPr>
        <p:spPr>
          <a:xfrm flipH="1">
            <a:off x="2155005" y="2435755"/>
            <a:ext cx="0" cy="416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29D8D9-D4AF-4DEF-9604-9309163320C2}"/>
              </a:ext>
            </a:extLst>
          </p:cNvPr>
          <p:cNvGrpSpPr/>
          <p:nvPr/>
        </p:nvGrpSpPr>
        <p:grpSpPr>
          <a:xfrm>
            <a:off x="732232" y="4107682"/>
            <a:ext cx="3075594" cy="539278"/>
            <a:chOff x="4229032" y="4531246"/>
            <a:chExt cx="1839140" cy="614362"/>
          </a:xfrm>
        </p:grpSpPr>
        <p:sp>
          <p:nvSpPr>
            <p:cNvPr id="33" name="순서도: 처리 32">
              <a:extLst>
                <a:ext uri="{FF2B5EF4-FFF2-40B4-BE49-F238E27FC236}">
                  <a16:creationId xmlns:a16="http://schemas.microsoft.com/office/drawing/2014/main" id="{F20F5E42-3440-4E34-8A71-B7996239DBE2}"/>
                </a:ext>
              </a:extLst>
            </p:cNvPr>
            <p:cNvSpPr/>
            <p:nvPr/>
          </p:nvSpPr>
          <p:spPr>
            <a:xfrm>
              <a:off x="4229032" y="4531246"/>
              <a:ext cx="1741851" cy="614362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F7C4C7-7256-4731-909E-E22309111D85}"/>
                </a:ext>
              </a:extLst>
            </p:cNvPr>
            <p:cNvSpPr txBox="1"/>
            <p:nvPr/>
          </p:nvSpPr>
          <p:spPr>
            <a:xfrm>
              <a:off x="4229032" y="4713769"/>
              <a:ext cx="1839140" cy="350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환전 버튼을 누른다</a:t>
              </a: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872030D-2316-4CF6-ABB1-BCEEB932243D}"/>
              </a:ext>
            </a:extLst>
          </p:cNvPr>
          <p:cNvCxnSpPr>
            <a:stCxn id="12" idx="2"/>
            <a:endCxn id="33" idx="0"/>
          </p:cNvCxnSpPr>
          <p:nvPr/>
        </p:nvCxnSpPr>
        <p:spPr>
          <a:xfrm>
            <a:off x="2155005" y="3689158"/>
            <a:ext cx="0" cy="418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83E4CB-14E5-473C-8E84-BF56AD38AC28}"/>
              </a:ext>
            </a:extLst>
          </p:cNvPr>
          <p:cNvGrpSpPr/>
          <p:nvPr/>
        </p:nvGrpSpPr>
        <p:grpSpPr>
          <a:xfrm>
            <a:off x="732232" y="1896476"/>
            <a:ext cx="3075594" cy="539278"/>
            <a:chOff x="4229032" y="4531246"/>
            <a:chExt cx="1839140" cy="614362"/>
          </a:xfrm>
        </p:grpSpPr>
        <p:sp>
          <p:nvSpPr>
            <p:cNvPr id="31" name="순서도: 처리 30">
              <a:extLst>
                <a:ext uri="{FF2B5EF4-FFF2-40B4-BE49-F238E27FC236}">
                  <a16:creationId xmlns:a16="http://schemas.microsoft.com/office/drawing/2014/main" id="{2B75C47B-D8FD-4BF4-AC99-BE484C3BCE8B}"/>
                </a:ext>
              </a:extLst>
            </p:cNvPr>
            <p:cNvSpPr/>
            <p:nvPr/>
          </p:nvSpPr>
          <p:spPr>
            <a:xfrm>
              <a:off x="4229032" y="4531246"/>
              <a:ext cx="1741851" cy="614362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626605-5990-4A1C-A8BB-5DC873EFD0A7}"/>
                </a:ext>
              </a:extLst>
            </p:cNvPr>
            <p:cNvSpPr txBox="1"/>
            <p:nvPr/>
          </p:nvSpPr>
          <p:spPr>
            <a:xfrm>
              <a:off x="4229032" y="4713769"/>
              <a:ext cx="1839140" cy="350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엔화 동전 투입</a:t>
              </a: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3D17F95-76FA-4DD5-AA7B-0D5AFAB47E85}"/>
              </a:ext>
            </a:extLst>
          </p:cNvPr>
          <p:cNvCxnSpPr/>
          <p:nvPr/>
        </p:nvCxnSpPr>
        <p:spPr>
          <a:xfrm flipH="1">
            <a:off x="2137481" y="4661577"/>
            <a:ext cx="6604" cy="32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4D35E3B-65D1-4DEF-BF76-6F57176CC589}"/>
              </a:ext>
            </a:extLst>
          </p:cNvPr>
          <p:cNvGrpSpPr/>
          <p:nvPr/>
        </p:nvGrpSpPr>
        <p:grpSpPr>
          <a:xfrm>
            <a:off x="732232" y="4965868"/>
            <a:ext cx="3075594" cy="562525"/>
            <a:chOff x="4229032" y="4531246"/>
            <a:chExt cx="1839140" cy="640844"/>
          </a:xfrm>
        </p:grpSpPr>
        <p:sp>
          <p:nvSpPr>
            <p:cNvPr id="29" name="순서도: 처리 28">
              <a:extLst>
                <a:ext uri="{FF2B5EF4-FFF2-40B4-BE49-F238E27FC236}">
                  <a16:creationId xmlns:a16="http://schemas.microsoft.com/office/drawing/2014/main" id="{0C896968-8F33-4162-AC6E-0731D224A055}"/>
                </a:ext>
              </a:extLst>
            </p:cNvPr>
            <p:cNvSpPr/>
            <p:nvPr/>
          </p:nvSpPr>
          <p:spPr>
            <a:xfrm>
              <a:off x="4229032" y="4531246"/>
              <a:ext cx="1741851" cy="614362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1DAB83-BE04-4D69-A7F6-E117EAE5F09E}"/>
                </a:ext>
              </a:extLst>
            </p:cNvPr>
            <p:cNvSpPr txBox="1"/>
            <p:nvPr/>
          </p:nvSpPr>
          <p:spPr>
            <a:xfrm>
              <a:off x="4229032" y="4576023"/>
              <a:ext cx="1839140" cy="596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전체 엔화를 구하고 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 환율로 나누어 원화로 반환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CF1FE9A1-9117-48A6-8BBC-13F375E3D803}"/>
              </a:ext>
            </a:extLst>
          </p:cNvPr>
          <p:cNvSpPr/>
          <p:nvPr/>
        </p:nvSpPr>
        <p:spPr>
          <a:xfrm>
            <a:off x="1102570" y="5923664"/>
            <a:ext cx="2159016" cy="452818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913EA3-565B-4E73-B42D-5950ABE6E781}"/>
              </a:ext>
            </a:extLst>
          </p:cNvPr>
          <p:cNvSpPr txBox="1"/>
          <p:nvPr/>
        </p:nvSpPr>
        <p:spPr>
          <a:xfrm>
            <a:off x="1743357" y="6022211"/>
            <a:ext cx="953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끝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E47B328-090C-4D01-903B-440C88A1D9A7}"/>
              </a:ext>
            </a:extLst>
          </p:cNvPr>
          <p:cNvCxnSpPr>
            <a:stCxn id="29" idx="2"/>
            <a:endCxn id="26" idx="0"/>
          </p:cNvCxnSpPr>
          <p:nvPr/>
        </p:nvCxnSpPr>
        <p:spPr>
          <a:xfrm flipH="1">
            <a:off x="2182078" y="5505141"/>
            <a:ext cx="6603" cy="4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611C22-9B60-44CA-8975-57353AA3BE81}"/>
              </a:ext>
            </a:extLst>
          </p:cNvPr>
          <p:cNvCxnSpPr>
            <a:cxnSpLocks/>
          </p:cNvCxnSpPr>
          <p:nvPr/>
        </p:nvCxnSpPr>
        <p:spPr>
          <a:xfrm flipH="1">
            <a:off x="2422456" y="3867097"/>
            <a:ext cx="1550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F79D2C9-47F7-45D1-993F-8BDB35ADD06C}"/>
              </a:ext>
            </a:extLst>
          </p:cNvPr>
          <p:cNvGrpSpPr/>
          <p:nvPr/>
        </p:nvGrpSpPr>
        <p:grpSpPr>
          <a:xfrm>
            <a:off x="3973285" y="3597458"/>
            <a:ext cx="3075594" cy="539278"/>
            <a:chOff x="4166391" y="4531246"/>
            <a:chExt cx="1839140" cy="614362"/>
          </a:xfrm>
        </p:grpSpPr>
        <p:sp>
          <p:nvSpPr>
            <p:cNvPr id="40" name="순서도: 처리 39">
              <a:extLst>
                <a:ext uri="{FF2B5EF4-FFF2-40B4-BE49-F238E27FC236}">
                  <a16:creationId xmlns:a16="http://schemas.microsoft.com/office/drawing/2014/main" id="{B8D921DC-57B9-421B-9FC6-A27C80C51E95}"/>
                </a:ext>
              </a:extLst>
            </p:cNvPr>
            <p:cNvSpPr/>
            <p:nvPr/>
          </p:nvSpPr>
          <p:spPr>
            <a:xfrm>
              <a:off x="4229032" y="4531246"/>
              <a:ext cx="1741851" cy="614362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DFD759-48EC-462D-BCEB-DBEAA128EF56}"/>
                </a:ext>
              </a:extLst>
            </p:cNvPr>
            <p:cNvSpPr txBox="1"/>
            <p:nvPr/>
          </p:nvSpPr>
          <p:spPr>
            <a:xfrm>
              <a:off x="4166391" y="4662911"/>
              <a:ext cx="1839140" cy="350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분류되는 동전의 개수를 </a:t>
              </a:r>
              <a:r>
                <a:rPr lang="ko-KR" altLang="en-US" sz="14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카운팅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C22D3A-1534-4626-B76F-BBE348AC4C02}"/>
              </a:ext>
            </a:extLst>
          </p:cNvPr>
          <p:cNvSpPr txBox="1"/>
          <p:nvPr/>
        </p:nvSpPr>
        <p:spPr>
          <a:xfrm>
            <a:off x="4191000" y="132277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제품 알고리즘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470722F-C9E6-4468-AA24-70BD1F11CA67}"/>
              </a:ext>
            </a:extLst>
          </p:cNvPr>
          <p:cNvGrpSpPr/>
          <p:nvPr/>
        </p:nvGrpSpPr>
        <p:grpSpPr>
          <a:xfrm>
            <a:off x="3984373" y="2326854"/>
            <a:ext cx="6440062" cy="2485742"/>
            <a:chOff x="3984373" y="2326854"/>
            <a:chExt cx="6440062" cy="248574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01E3AD6-7A92-49DD-8A88-53BC6EF67585}"/>
                </a:ext>
              </a:extLst>
            </p:cNvPr>
            <p:cNvSpPr/>
            <p:nvPr/>
          </p:nvSpPr>
          <p:spPr>
            <a:xfrm>
              <a:off x="3984373" y="2921243"/>
              <a:ext cx="3505167" cy="18913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48" name="연결선: 구부러짐 47">
              <a:extLst>
                <a:ext uri="{FF2B5EF4-FFF2-40B4-BE49-F238E27FC236}">
                  <a16:creationId xmlns:a16="http://schemas.microsoft.com/office/drawing/2014/main" id="{729F5E74-9ED8-45B3-93C1-97706565FFF1}"/>
                </a:ext>
              </a:extLst>
            </p:cNvPr>
            <p:cNvCxnSpPr/>
            <p:nvPr/>
          </p:nvCxnSpPr>
          <p:spPr>
            <a:xfrm flipV="1">
              <a:off x="7048879" y="2452585"/>
              <a:ext cx="2046346" cy="795419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7D3357-2EC1-4143-A13D-A3488429BA7E}"/>
                </a:ext>
              </a:extLst>
            </p:cNvPr>
            <p:cNvSpPr txBox="1"/>
            <p:nvPr/>
          </p:nvSpPr>
          <p:spPr>
            <a:xfrm>
              <a:off x="9095225" y="2326854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 부분 제작</a:t>
              </a:r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C964F52-6AEF-4AAA-ADB1-C9B2471B4D6A}"/>
              </a:ext>
            </a:extLst>
          </p:cNvPr>
          <p:cNvCxnSpPr/>
          <p:nvPr/>
        </p:nvCxnSpPr>
        <p:spPr>
          <a:xfrm flipH="1">
            <a:off x="2155005" y="2435755"/>
            <a:ext cx="0" cy="416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F611C22-9B60-44CA-8975-57353AA3BE81}"/>
              </a:ext>
            </a:extLst>
          </p:cNvPr>
          <p:cNvCxnSpPr>
            <a:cxnSpLocks/>
          </p:cNvCxnSpPr>
          <p:nvPr/>
        </p:nvCxnSpPr>
        <p:spPr>
          <a:xfrm flipH="1">
            <a:off x="2422456" y="2690527"/>
            <a:ext cx="1550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F79D2C9-47F7-45D1-993F-8BDB35ADD06C}"/>
              </a:ext>
            </a:extLst>
          </p:cNvPr>
          <p:cNvGrpSpPr/>
          <p:nvPr/>
        </p:nvGrpSpPr>
        <p:grpSpPr>
          <a:xfrm>
            <a:off x="3973285" y="2420888"/>
            <a:ext cx="3075594" cy="539278"/>
            <a:chOff x="4166391" y="4531246"/>
            <a:chExt cx="1839140" cy="614362"/>
          </a:xfrm>
        </p:grpSpPr>
        <p:sp>
          <p:nvSpPr>
            <p:cNvPr id="43" name="순서도: 처리 42">
              <a:extLst>
                <a:ext uri="{FF2B5EF4-FFF2-40B4-BE49-F238E27FC236}">
                  <a16:creationId xmlns:a16="http://schemas.microsoft.com/office/drawing/2014/main" id="{B8D921DC-57B9-421B-9FC6-A27C80C51E95}"/>
                </a:ext>
              </a:extLst>
            </p:cNvPr>
            <p:cNvSpPr/>
            <p:nvPr/>
          </p:nvSpPr>
          <p:spPr>
            <a:xfrm>
              <a:off x="4229032" y="4531246"/>
              <a:ext cx="1741851" cy="614362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DFD759-48EC-462D-BCEB-DBEAA128EF56}"/>
                </a:ext>
              </a:extLst>
            </p:cNvPr>
            <p:cNvSpPr txBox="1"/>
            <p:nvPr/>
          </p:nvSpPr>
          <p:spPr>
            <a:xfrm>
              <a:off x="4166391" y="4662911"/>
              <a:ext cx="1839140" cy="350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일본동전인지 아닌지 분류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034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검출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3FDF038D-96BC-4BEB-9CAC-F0EC79425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7" y="1106831"/>
            <a:ext cx="5341957" cy="4420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B94166-BB9B-4AE2-9AF4-8F5920CACD3E}"/>
              </a:ext>
            </a:extLst>
          </p:cNvPr>
          <p:cNvSpPr txBox="1"/>
          <p:nvPr/>
        </p:nvSpPr>
        <p:spPr>
          <a:xfrm>
            <a:off x="6095999" y="1218681"/>
            <a:ext cx="429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동전 검출에 사용한 센서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아두이노용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IR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F21C3-0483-48DB-ACF1-3A163CE52AA5}"/>
              </a:ext>
            </a:extLst>
          </p:cNvPr>
          <p:cNvSpPr txBox="1"/>
          <p:nvPr/>
        </p:nvSpPr>
        <p:spPr>
          <a:xfrm>
            <a:off x="6095999" y="2403740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엔화를 분류할 때 각 엔화는 구멍을 통해 떨어짐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11795-A41B-48FC-A961-FCA8EF3AF850}"/>
              </a:ext>
            </a:extLst>
          </p:cNvPr>
          <p:cNvSpPr txBox="1"/>
          <p:nvPr/>
        </p:nvSpPr>
        <p:spPr>
          <a:xfrm>
            <a:off x="6095999" y="2827932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떨어지는 순간을 캐치하여 그 양을 카운트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8C3D9-2725-4573-A0F8-489F5C62E651}"/>
              </a:ext>
            </a:extLst>
          </p:cNvPr>
          <p:cNvSpPr txBox="1"/>
          <p:nvPr/>
        </p:nvSpPr>
        <p:spPr>
          <a:xfrm>
            <a:off x="6095997" y="1979548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적외선으로 물체가 측정범위 안에 존재하는지 여부 판단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D7AF9-2599-4F66-ADE6-53862C7AAE77}"/>
              </a:ext>
            </a:extLst>
          </p:cNvPr>
          <p:cNvSpPr txBox="1"/>
          <p:nvPr/>
        </p:nvSpPr>
        <p:spPr>
          <a:xfrm>
            <a:off x="6095999" y="3252124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이용해 투입한 엔화의 양을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3178461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검출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F40AB-B80F-4FB7-ADAE-47F2E79DD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5" y="2072815"/>
            <a:ext cx="5973009" cy="3343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938BE1-0675-4523-A64B-303888AE6B02}"/>
              </a:ext>
            </a:extLst>
          </p:cNvPr>
          <p:cNvSpPr txBox="1"/>
          <p:nvPr/>
        </p:nvSpPr>
        <p:spPr>
          <a:xfrm>
            <a:off x="7728858" y="3027011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IR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센서의 원리</a:t>
            </a:r>
          </a:p>
        </p:txBody>
      </p:sp>
    </p:spTree>
    <p:extLst>
      <p:ext uri="{BB962C8B-B14F-4D97-AF65-F5344CB8AC3E}">
        <p14:creationId xmlns:p14="http://schemas.microsoft.com/office/powerpoint/2010/main" val="1859399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검출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 descr="전자기기, 컴퓨터, 노트북, 마우스이(가) 표시된 사진&#10;&#10;자동 생성된 설명">
            <a:extLst>
              <a:ext uri="{FF2B5EF4-FFF2-40B4-BE49-F238E27FC236}">
                <a16:creationId xmlns:a16="http://schemas.microsoft.com/office/drawing/2014/main" id="{445F2E0F-A2B8-4ABF-ACD6-48908138B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33" y="1106831"/>
            <a:ext cx="3203034" cy="4270712"/>
          </a:xfrm>
          <a:prstGeom prst="rect">
            <a:avLst/>
          </a:prstGeom>
        </p:spPr>
      </p:pic>
      <p:pic>
        <p:nvPicPr>
          <p:cNvPr id="6" name="그림 5" descr="전자기기, 사람, 쥐고있는, 테이블이(가) 표시된 사진&#10;&#10;자동 생성된 설명">
            <a:extLst>
              <a:ext uri="{FF2B5EF4-FFF2-40B4-BE49-F238E27FC236}">
                <a16:creationId xmlns:a16="http://schemas.microsoft.com/office/drawing/2014/main" id="{F781940D-CE54-4139-B61C-BFCE1484F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47" y="1106831"/>
            <a:ext cx="3380105" cy="4270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D9C2A-7302-43AE-A35E-BA1F96B6FBB6}"/>
              </a:ext>
            </a:extLst>
          </p:cNvPr>
          <p:cNvSpPr txBox="1"/>
          <p:nvPr/>
        </p:nvSpPr>
        <p:spPr>
          <a:xfrm>
            <a:off x="1248738" y="5871642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탐지범위 안에 물체가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없을때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디지털신호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54608-6470-437F-86BF-A1E355B7AA76}"/>
              </a:ext>
            </a:extLst>
          </p:cNvPr>
          <p:cNvSpPr txBox="1"/>
          <p:nvPr/>
        </p:nvSpPr>
        <p:spPr>
          <a:xfrm>
            <a:off x="6663447" y="5871641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탐지범위 안에 물체가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있을때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디지털신호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244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검출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CCB50B-3015-452F-8E93-1613CFEB0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4" y="1400913"/>
            <a:ext cx="6327205" cy="4805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C24FF-F4FF-4B47-A5F2-1F95C2D3F130}"/>
              </a:ext>
            </a:extLst>
          </p:cNvPr>
          <p:cNvSpPr txBox="1"/>
          <p:nvPr/>
        </p:nvSpPr>
        <p:spPr>
          <a:xfrm>
            <a:off x="7739743" y="3429000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IR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센서를 위한 회로도</a:t>
            </a:r>
          </a:p>
        </p:txBody>
      </p:sp>
    </p:spTree>
    <p:extLst>
      <p:ext uri="{BB962C8B-B14F-4D97-AF65-F5344CB8AC3E}">
        <p14:creationId xmlns:p14="http://schemas.microsoft.com/office/powerpoint/2010/main" val="2831611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검출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A7DD526-4F5B-40BC-986C-83531BDFD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9" y="1034921"/>
            <a:ext cx="7770057" cy="5245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04C096-95CF-47BF-BA14-3573DF65155F}"/>
              </a:ext>
            </a:extLst>
          </p:cNvPr>
          <p:cNvSpPr txBox="1"/>
          <p:nvPr/>
        </p:nvSpPr>
        <p:spPr>
          <a:xfrm>
            <a:off x="8643257" y="342900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IR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센서를 위한 코딩</a:t>
            </a:r>
          </a:p>
        </p:txBody>
      </p:sp>
    </p:spTree>
    <p:extLst>
      <p:ext uri="{BB962C8B-B14F-4D97-AF65-F5344CB8AC3E}">
        <p14:creationId xmlns:p14="http://schemas.microsoft.com/office/powerpoint/2010/main" val="1909675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검출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DA5FF-DB8E-4B49-967B-1F9EF87E6E62}"/>
              </a:ext>
            </a:extLst>
          </p:cNvPr>
          <p:cNvSpPr txBox="1"/>
          <p:nvPr/>
        </p:nvSpPr>
        <p:spPr>
          <a:xfrm>
            <a:off x="9448800" y="3570514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IR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실험영상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EB0673-EFE3-4D34-AA2C-14CD990CB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59" y="1776659"/>
            <a:ext cx="7034741" cy="39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6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검출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A7DD526-4F5B-40BC-986C-83531BDFD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9" y="1034921"/>
            <a:ext cx="7770057" cy="52456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816476-9784-435D-92BE-6308164B0F82}"/>
              </a:ext>
            </a:extLst>
          </p:cNvPr>
          <p:cNvSpPr/>
          <p:nvPr/>
        </p:nvSpPr>
        <p:spPr>
          <a:xfrm>
            <a:off x="402510" y="3625221"/>
            <a:ext cx="694342" cy="108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E714CCA-9AA5-4A3F-A5FC-0ECB19C2418A}"/>
              </a:ext>
            </a:extLst>
          </p:cNvPr>
          <p:cNvCxnSpPr>
            <a:cxnSpLocks/>
          </p:cNvCxnSpPr>
          <p:nvPr/>
        </p:nvCxnSpPr>
        <p:spPr>
          <a:xfrm flipV="1">
            <a:off x="1230086" y="2514600"/>
            <a:ext cx="7075714" cy="1143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6F9780-CC37-4D97-9FF3-9DC0484CE9CB}"/>
              </a:ext>
            </a:extLst>
          </p:cNvPr>
          <p:cNvSpPr txBox="1"/>
          <p:nvPr/>
        </p:nvSpPr>
        <p:spPr>
          <a:xfrm>
            <a:off x="8305800" y="1756441"/>
            <a:ext cx="392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센서의 값을 읽어오는 주기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ms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D6688-80B9-4938-9000-EA95DF0979D7}"/>
              </a:ext>
            </a:extLst>
          </p:cNvPr>
          <p:cNvSpPr txBox="1"/>
          <p:nvPr/>
        </p:nvSpPr>
        <p:spPr>
          <a:xfrm>
            <a:off x="8305800" y="227416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너무 빠르면 두 번 인식될 수 있고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C42768-F559-4F77-A2F1-DA9F97393620}"/>
              </a:ext>
            </a:extLst>
          </p:cNvPr>
          <p:cNvSpPr txBox="1"/>
          <p:nvPr/>
        </p:nvSpPr>
        <p:spPr>
          <a:xfrm>
            <a:off x="8297520" y="2699266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너무 느리면 인식이 안 될 수 있음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8CF1EC-339A-4451-A3C6-9B7CA5ED8EEC}"/>
              </a:ext>
            </a:extLst>
          </p:cNvPr>
          <p:cNvSpPr txBox="1"/>
          <p:nvPr/>
        </p:nvSpPr>
        <p:spPr>
          <a:xfrm>
            <a:off x="8430322" y="3300761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다수의 실험 끝에 적절한 값은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150ms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라는 결과를 얻어냄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934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검출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51B5B13-3777-495B-8C67-409A46504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9" y="1387779"/>
            <a:ext cx="8618967" cy="342929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D1EFB0-5F3A-4DC4-BBBB-248E5615AAC8}"/>
              </a:ext>
            </a:extLst>
          </p:cNvPr>
          <p:cNvSpPr/>
          <p:nvPr/>
        </p:nvSpPr>
        <p:spPr>
          <a:xfrm>
            <a:off x="130629" y="2960914"/>
            <a:ext cx="631371" cy="544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CC969-4483-4CE6-B7A1-B3BD7D4EC98D}"/>
              </a:ext>
            </a:extLst>
          </p:cNvPr>
          <p:cNvSpPr txBox="1"/>
          <p:nvPr/>
        </p:nvSpPr>
        <p:spPr>
          <a:xfrm>
            <a:off x="381769" y="5106182"/>
            <a:ext cx="700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보이는 바와 같이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150ms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설정했을 때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한번 반환되는 걸 알 수 있음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764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786255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89865" y="1955800"/>
            <a:ext cx="108900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600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575" y="1955800"/>
            <a:ext cx="452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투입부 설계 및 제작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04464" y="2690685"/>
            <a:ext cx="4780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동전 투입부분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작성자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윤병연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48585" y="2159000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160" y="6232525"/>
            <a:ext cx="479425" cy="492125"/>
            <a:chOff x="11440160" y="6232525"/>
            <a:chExt cx="479425" cy="492125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1440160" y="6232525"/>
              <a:ext cx="479425" cy="269875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1440795" y="6433820"/>
              <a:ext cx="478790" cy="17907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1440160" y="6544945"/>
              <a:ext cx="479425" cy="17970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1616690" y="0"/>
            <a:ext cx="0" cy="636905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215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5DF774-BE9F-4130-8E01-2B4F49E5C24A}"/>
              </a:ext>
            </a:extLst>
          </p:cNvPr>
          <p:cNvSpPr txBox="1"/>
          <p:nvPr/>
        </p:nvSpPr>
        <p:spPr>
          <a:xfrm>
            <a:off x="2704464" y="3105487"/>
            <a:ext cx="4375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동전 검출부분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작성자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강성수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21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2079" y="1956009"/>
            <a:ext cx="881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600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781" y="1989703"/>
            <a:ext cx="348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실시간 환율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50014" y="215904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781" y="3228945"/>
            <a:ext cx="4174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설명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작성자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강성수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65EFB-FE3A-46A9-BA3C-1B6F271B8141}"/>
              </a:ext>
            </a:extLst>
          </p:cNvPr>
          <p:cNvSpPr txBox="1"/>
          <p:nvPr/>
        </p:nvSpPr>
        <p:spPr>
          <a:xfrm>
            <a:off x="3048780" y="3581400"/>
            <a:ext cx="466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초기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접속방법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작성자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강성수</a:t>
            </a:r>
            <a:r>
              <a:rPr lang="en-US" altLang="ko-KR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endParaRPr lang="en-US" altLang="ko-KR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9AA0D-4B27-464D-BF48-A6704E980BA4}"/>
              </a:ext>
            </a:extLst>
          </p:cNvPr>
          <p:cNvSpPr txBox="1"/>
          <p:nvPr/>
        </p:nvSpPr>
        <p:spPr>
          <a:xfrm>
            <a:off x="3048779" y="3933855"/>
            <a:ext cx="463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최종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접속방법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작성자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강성수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5712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설명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730E3-60C4-49CA-B1EA-C780A139DB84}"/>
              </a:ext>
            </a:extLst>
          </p:cNvPr>
          <p:cNvSpPr txBox="1"/>
          <p:nvPr/>
        </p:nvSpPr>
        <p:spPr>
          <a:xfrm>
            <a:off x="593087" y="3082053"/>
            <a:ext cx="438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여러 기관에서 환율 정보 제공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(API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방식으로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D2455-8D9A-4180-9908-33D0F95F0A53}"/>
              </a:ext>
            </a:extLst>
          </p:cNvPr>
          <p:cNvSpPr txBox="1"/>
          <p:nvPr/>
        </p:nvSpPr>
        <p:spPr>
          <a:xfrm>
            <a:off x="593087" y="4815619"/>
            <a:ext cx="6920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돈에 관련된 부분이니 만큼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신뢰성있는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사용하는게 무엇보다 중요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E06E8-FF4D-467C-BA44-22A575141496}"/>
              </a:ext>
            </a:extLst>
          </p:cNvPr>
          <p:cNvSpPr txBox="1"/>
          <p:nvPr/>
        </p:nvSpPr>
        <p:spPr>
          <a:xfrm>
            <a:off x="593087" y="3887596"/>
            <a:ext cx="644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제공되는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인터넷이 연결된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아두이노를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이용해 가져오는 방식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81F-CD23-4229-8930-5B29728CBD3E}"/>
              </a:ext>
            </a:extLst>
          </p:cNvPr>
          <p:cNvSpPr txBox="1"/>
          <p:nvPr/>
        </p:nvSpPr>
        <p:spPr>
          <a:xfrm>
            <a:off x="593087" y="223297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  <a:cs typeface="KoPubWorld바탕체_Pro Medium" panose="00000600000000000000" pitchFamily="50" charset="-127"/>
              </a:rPr>
              <a:t>원리 설명</a:t>
            </a:r>
          </a:p>
        </p:txBody>
      </p:sp>
    </p:spTree>
    <p:extLst>
      <p:ext uri="{BB962C8B-B14F-4D97-AF65-F5344CB8AC3E}">
        <p14:creationId xmlns:p14="http://schemas.microsoft.com/office/powerpoint/2010/main" val="2100178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설명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77C99-C117-4FBE-944F-64B46AF84A38}"/>
              </a:ext>
            </a:extLst>
          </p:cNvPr>
          <p:cNvSpPr txBox="1"/>
          <p:nvPr/>
        </p:nvSpPr>
        <p:spPr>
          <a:xfrm>
            <a:off x="844305" y="1110343"/>
            <a:ext cx="329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한국수출입은행에서 제공하는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8F8E37C-D39A-40E9-9F98-D73CAF552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0" y="1632857"/>
            <a:ext cx="7557028" cy="4922672"/>
          </a:xfrm>
          <a:prstGeom prst="rect">
            <a:avLst/>
          </a:prstGeom>
        </p:spPr>
      </p:pic>
      <p:pic>
        <p:nvPicPr>
          <p:cNvPr id="10" name="그림 9" descr="측정기이(가) 표시된 사진&#10;&#10;자동 생성된 설명">
            <a:extLst>
              <a:ext uri="{FF2B5EF4-FFF2-40B4-BE49-F238E27FC236}">
                <a16:creationId xmlns:a16="http://schemas.microsoft.com/office/drawing/2014/main" id="{020CDB81-30E5-4E23-A6FB-D748E45BD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382" y="6126844"/>
            <a:ext cx="2476846" cy="428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F7DF4-CCF1-4C61-ABDC-FAFBA54761D4}"/>
              </a:ext>
            </a:extLst>
          </p:cNvPr>
          <p:cNvSpPr txBox="1"/>
          <p:nvPr/>
        </p:nvSpPr>
        <p:spPr>
          <a:xfrm>
            <a:off x="7957457" y="1894505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신뢰성은 가장 크다고 생각됨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E1CA2-1846-4C97-B23B-8CD0B446A5E3}"/>
              </a:ext>
            </a:extLst>
          </p:cNvPr>
          <p:cNvSpPr txBox="1"/>
          <p:nvPr/>
        </p:nvSpPr>
        <p:spPr>
          <a:xfrm>
            <a:off x="7957457" y="2491170"/>
            <a:ext cx="3143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하지만 환율이 실시간이 아니라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하루마다 갱신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96ABE-6EBD-4064-AA9D-0CD05242C6CE}"/>
              </a:ext>
            </a:extLst>
          </p:cNvPr>
          <p:cNvSpPr txBox="1"/>
          <p:nvPr/>
        </p:nvSpPr>
        <p:spPr>
          <a:xfrm>
            <a:off x="7957457" y="3314187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가장 큰 문제는 영업시간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(PM 6:00)</a:t>
            </a: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이후에는 정보를 반환하지 않음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7261A-D3D0-4EA0-A6FC-6DF3E0154557}"/>
              </a:ext>
            </a:extLst>
          </p:cNvPr>
          <p:cNvSpPr txBox="1"/>
          <p:nvPr/>
        </p:nvSpPr>
        <p:spPr>
          <a:xfrm>
            <a:off x="7957457" y="4917329"/>
            <a:ext cx="327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 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24</a:t>
            </a:r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 가동을 </a:t>
            </a:r>
            <a:r>
              <a:rPr lang="ko-KR" altLang="en-US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목표로하는</a:t>
            </a:r>
            <a:endParaRPr lang="en-US" altLang="ko-KR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 제품과는 맞지 않음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943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설명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2BB72-C6E0-413A-AAD6-5288594EA48C}"/>
              </a:ext>
            </a:extLst>
          </p:cNvPr>
          <p:cNvSpPr txBox="1"/>
          <p:nvPr/>
        </p:nvSpPr>
        <p:spPr>
          <a:xfrm>
            <a:off x="750773" y="109696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api.mana.kr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에서 제공하는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API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8804B30-B15B-4A99-B90A-E5EE1DFE4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" y="1466292"/>
            <a:ext cx="4829849" cy="203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B01A4F-53E2-4843-9C82-7585839953D4}"/>
              </a:ext>
            </a:extLst>
          </p:cNvPr>
          <p:cNvSpPr txBox="1"/>
          <p:nvPr/>
        </p:nvSpPr>
        <p:spPr>
          <a:xfrm>
            <a:off x="704569" y="356002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사용하는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API)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2F73E62-DA7E-4AF8-9E26-2D1FCB6EB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" y="3976110"/>
            <a:ext cx="2053275" cy="2294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15F3D9-6E5B-457A-92DF-82E6FBE1DEE8}"/>
              </a:ext>
            </a:extLst>
          </p:cNvPr>
          <p:cNvSpPr txBox="1"/>
          <p:nvPr/>
        </p:nvSpPr>
        <p:spPr>
          <a:xfrm>
            <a:off x="704569" y="6372309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네이버 검색 환율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641F92F-4682-4340-930C-1722D8A7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55" y="3924043"/>
            <a:ext cx="2458468" cy="23464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44D30F-C981-4C4C-8860-C0AC31F11AB1}"/>
              </a:ext>
            </a:extLst>
          </p:cNvPr>
          <p:cNvSpPr txBox="1"/>
          <p:nvPr/>
        </p:nvSpPr>
        <p:spPr>
          <a:xfrm>
            <a:off x="3085707" y="638136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구글 검색 환율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EA37C-7073-485C-8E19-AC2992E215C3}"/>
              </a:ext>
            </a:extLst>
          </p:cNvPr>
          <p:cNvSpPr txBox="1"/>
          <p:nvPr/>
        </p:nvSpPr>
        <p:spPr>
          <a:xfrm>
            <a:off x="5979267" y="1738968"/>
            <a:ext cx="4624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-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공공데이터포털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에서 제공하는 정보를 바탕으로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다양한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API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를 제공하는 </a:t>
            </a:r>
            <a:r>
              <a:rPr lang="en-US" altLang="ko-KR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api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전문 사이트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.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2BA78-D5BA-4A4D-ABE4-36B3C600FC75}"/>
              </a:ext>
            </a:extLst>
          </p:cNvPr>
          <p:cNvSpPr txBox="1"/>
          <p:nvPr/>
        </p:nvSpPr>
        <p:spPr>
          <a:xfrm>
            <a:off x="5979267" y="2880367"/>
            <a:ext cx="481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-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공공데이터포털에서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제공하는만큼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신뢰성이 높고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</a:t>
            </a: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다른 사이트들과 비교해도 큰 차이가 없음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3A18-C5CE-4A14-A862-C5EA724E5DD6}"/>
              </a:ext>
            </a:extLst>
          </p:cNvPr>
          <p:cNvSpPr txBox="1"/>
          <p:nvPr/>
        </p:nvSpPr>
        <p:spPr>
          <a:xfrm>
            <a:off x="5979267" y="4774085"/>
            <a:ext cx="4410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-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무엇보다 실시간으로 환율을 제공하며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</a:t>
            </a: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영업시간 이후에는 하루 최종고지환율을 제공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C1166A-DF9D-49A7-92BA-CA595BA5B842}"/>
              </a:ext>
            </a:extLst>
          </p:cNvPr>
          <p:cNvSpPr txBox="1"/>
          <p:nvPr/>
        </p:nvSpPr>
        <p:spPr>
          <a:xfrm>
            <a:off x="5979267" y="5601219"/>
            <a:ext cx="462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-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제품의 제작 목적에 적절한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API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라고 생각되어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API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를 사용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.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2B5FB-DB64-4AC8-876B-21D2AEBD3A7F}"/>
              </a:ext>
            </a:extLst>
          </p:cNvPr>
          <p:cNvSpPr txBox="1"/>
          <p:nvPr/>
        </p:nvSpPr>
        <p:spPr>
          <a:xfrm>
            <a:off x="5979267" y="3965334"/>
            <a:ext cx="520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-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아두이노로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구현하기 편리한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XML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형태로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API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제공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.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389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F33DF11-F772-4333-8FA0-33DB34FAB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0" y="1205592"/>
            <a:ext cx="4484261" cy="3910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97131-6A3F-4A9B-9A2E-20AFF614C61D}"/>
              </a:ext>
            </a:extLst>
          </p:cNvPr>
          <p:cNvSpPr txBox="1"/>
          <p:nvPr/>
        </p:nvSpPr>
        <p:spPr>
          <a:xfrm>
            <a:off x="5159829" y="1225341"/>
            <a:ext cx="389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사용한 </a:t>
            </a:r>
            <a:r>
              <a:rPr lang="ko-KR" altLang="en-US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아두이노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</a:t>
            </a:r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WeMos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D1 </a:t>
            </a:r>
            <a:r>
              <a:rPr lang="en-US" altLang="ko-KR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WiFi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A67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FD996-DED9-4E39-9D19-2C2F846F3C06}"/>
              </a:ext>
            </a:extLst>
          </p:cNvPr>
          <p:cNvSpPr txBox="1"/>
          <p:nvPr/>
        </p:nvSpPr>
        <p:spPr>
          <a:xfrm>
            <a:off x="5159829" y="2394857"/>
            <a:ext cx="514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-ESP8266(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와이파이 모듈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)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이 내장된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아두이노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보드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.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BC6D09-7159-42E0-8372-52068F8435B8}"/>
              </a:ext>
            </a:extLst>
          </p:cNvPr>
          <p:cNvSpPr txBox="1"/>
          <p:nvPr/>
        </p:nvSpPr>
        <p:spPr>
          <a:xfrm>
            <a:off x="5159828" y="2916589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-ESP8266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이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내장되어있어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따로 회로를 구성해줄 필요가 없고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</a:t>
            </a: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모듈에 맞춘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3.3V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정격전압을 가지고 있음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.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366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FDA52-18B4-42B8-A57D-F1D480717E6B}"/>
              </a:ext>
            </a:extLst>
          </p:cNvPr>
          <p:cNvSpPr txBox="1"/>
          <p:nvPr/>
        </p:nvSpPr>
        <p:spPr>
          <a:xfrm>
            <a:off x="424543" y="103492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초기에 사용했던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아두이노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코딩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5F0E96C-28BE-47E5-B35D-ED90E4EC4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4" y="1523999"/>
            <a:ext cx="5236026" cy="5031529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C48DBA25-1662-4E0B-8837-D90D5B736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67" y="1523999"/>
            <a:ext cx="5864390" cy="50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60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FDA52-18B4-42B8-A57D-F1D480717E6B}"/>
              </a:ext>
            </a:extLst>
          </p:cNvPr>
          <p:cNvSpPr txBox="1"/>
          <p:nvPr/>
        </p:nvSpPr>
        <p:spPr>
          <a:xfrm>
            <a:off x="424543" y="103492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초기에 사용했던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아두이노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코딩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D722DC4-D5DA-41FC-B3F0-3FEC6CD1F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3" y="1404253"/>
            <a:ext cx="5813939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1B81A3B-BAF1-48C1-90D8-D7E023015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6" y="1168678"/>
            <a:ext cx="7096844" cy="503152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EB7C3E-355C-45AB-A637-D25137C2F66A}"/>
              </a:ext>
            </a:extLst>
          </p:cNvPr>
          <p:cNvGrpSpPr/>
          <p:nvPr/>
        </p:nvGrpSpPr>
        <p:grpSpPr>
          <a:xfrm>
            <a:off x="593086" y="1886181"/>
            <a:ext cx="10191901" cy="937701"/>
            <a:chOff x="593086" y="1886181"/>
            <a:chExt cx="10191901" cy="93770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2ECEF64-71CF-41E7-9361-EF1F38519C7A}"/>
                </a:ext>
              </a:extLst>
            </p:cNvPr>
            <p:cNvGrpSpPr/>
            <p:nvPr/>
          </p:nvGrpSpPr>
          <p:grpSpPr>
            <a:xfrm>
              <a:off x="593086" y="2070847"/>
              <a:ext cx="7726161" cy="753035"/>
              <a:chOff x="593086" y="2070847"/>
              <a:chExt cx="7726161" cy="753035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1D7D162-3659-4F30-A55C-6BE0F0C5CD9F}"/>
                  </a:ext>
                </a:extLst>
              </p:cNvPr>
              <p:cNvSpPr/>
              <p:nvPr/>
            </p:nvSpPr>
            <p:spPr>
              <a:xfrm>
                <a:off x="593086" y="2339788"/>
                <a:ext cx="2150113" cy="48409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endParaRP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CB4FEA0C-090F-4F84-A060-9E0A6A206EA4}"/>
                  </a:ext>
                </a:extLst>
              </p:cNvPr>
              <p:cNvCxnSpPr/>
              <p:nvPr/>
            </p:nvCxnSpPr>
            <p:spPr>
              <a:xfrm flipV="1">
                <a:off x="2743199" y="2070847"/>
                <a:ext cx="5576048" cy="44823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F257D2-7EB7-4AC5-A42A-DAA351784830}"/>
                </a:ext>
              </a:extLst>
            </p:cNvPr>
            <p:cNvSpPr txBox="1"/>
            <p:nvPr/>
          </p:nvSpPr>
          <p:spPr>
            <a:xfrm>
              <a:off x="8319247" y="1886181"/>
              <a:ext cx="2465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사용할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WiFi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와 패스워드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ADD120-9C0A-41BE-9CD6-49A4B4661F3B}"/>
              </a:ext>
            </a:extLst>
          </p:cNvPr>
          <p:cNvGrpSpPr/>
          <p:nvPr/>
        </p:nvGrpSpPr>
        <p:grpSpPr>
          <a:xfrm>
            <a:off x="1597133" y="2788023"/>
            <a:ext cx="9198988" cy="369332"/>
            <a:chOff x="1597133" y="2788023"/>
            <a:chExt cx="9198988" cy="36933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5CE383E-98E1-4588-AEA4-A6C687536082}"/>
                </a:ext>
              </a:extLst>
            </p:cNvPr>
            <p:cNvGrpSpPr/>
            <p:nvPr/>
          </p:nvGrpSpPr>
          <p:grpSpPr>
            <a:xfrm>
              <a:off x="1597133" y="2847183"/>
              <a:ext cx="7735126" cy="179294"/>
              <a:chOff x="1597133" y="2847183"/>
              <a:chExt cx="7735126" cy="17929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1343002-DD59-4B10-942D-DED0F5D3A8E7}"/>
                  </a:ext>
                </a:extLst>
              </p:cNvPr>
              <p:cNvSpPr/>
              <p:nvPr/>
            </p:nvSpPr>
            <p:spPr>
              <a:xfrm>
                <a:off x="1597133" y="2847183"/>
                <a:ext cx="1531550" cy="17929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A4935B8E-9370-4E36-AF09-80995E8FC4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683" y="2936830"/>
                <a:ext cx="6203576" cy="35859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3379DF-E1F9-484C-B0C7-0C9FB951620F}"/>
                </a:ext>
              </a:extLst>
            </p:cNvPr>
            <p:cNvSpPr txBox="1"/>
            <p:nvPr/>
          </p:nvSpPr>
          <p:spPr>
            <a:xfrm>
              <a:off x="9332259" y="2788023"/>
              <a:ext cx="1463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접속할 호스트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089525-3777-4DBF-A81B-37EBA584D8E3}"/>
              </a:ext>
            </a:extLst>
          </p:cNvPr>
          <p:cNvGrpSpPr/>
          <p:nvPr/>
        </p:nvGrpSpPr>
        <p:grpSpPr>
          <a:xfrm>
            <a:off x="593086" y="4849905"/>
            <a:ext cx="11717771" cy="923365"/>
            <a:chOff x="593086" y="4849905"/>
            <a:chExt cx="11717771" cy="92336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96B402D-1F60-4EF4-AC72-5729F50AE104}"/>
                </a:ext>
              </a:extLst>
            </p:cNvPr>
            <p:cNvGrpSpPr/>
            <p:nvPr/>
          </p:nvGrpSpPr>
          <p:grpSpPr>
            <a:xfrm>
              <a:off x="593086" y="4849905"/>
              <a:ext cx="8021996" cy="923365"/>
              <a:chOff x="593086" y="2070847"/>
              <a:chExt cx="7726161" cy="75303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3028F61-D373-4414-A6EB-0B9E110ED877}"/>
                  </a:ext>
                </a:extLst>
              </p:cNvPr>
              <p:cNvSpPr/>
              <p:nvPr/>
            </p:nvSpPr>
            <p:spPr>
              <a:xfrm>
                <a:off x="593086" y="2339788"/>
                <a:ext cx="2150113" cy="48409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ABE88D2A-41C0-42AA-A181-8C10E46DC668}"/>
                  </a:ext>
                </a:extLst>
              </p:cNvPr>
              <p:cNvCxnSpPr/>
              <p:nvPr/>
            </p:nvCxnSpPr>
            <p:spPr>
              <a:xfrm flipV="1">
                <a:off x="2743199" y="2070847"/>
                <a:ext cx="5576048" cy="44823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2677D6-C95E-48C8-A47A-96E0E3E3EF6E}"/>
                </a:ext>
              </a:extLst>
            </p:cNvPr>
            <p:cNvSpPr txBox="1"/>
            <p:nvPr/>
          </p:nvSpPr>
          <p:spPr>
            <a:xfrm>
              <a:off x="8695765" y="4849905"/>
              <a:ext cx="3615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WiFi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연결 </a:t>
              </a:r>
              <a:r>
                <a:rPr lang="ko-KR" altLang="en-US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성공시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IP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주소를 명시하며</a:t>
              </a:r>
              <a:endPara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연결 성공을 알림</a:t>
              </a:r>
              <a:endPara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57B9D0-8BCC-4F0A-865B-35B777B0766E}"/>
              </a:ext>
            </a:extLst>
          </p:cNvPr>
          <p:cNvGrpSpPr/>
          <p:nvPr/>
        </p:nvGrpSpPr>
        <p:grpSpPr>
          <a:xfrm>
            <a:off x="673769" y="4145061"/>
            <a:ext cx="9579978" cy="369332"/>
            <a:chOff x="673769" y="4145061"/>
            <a:chExt cx="9579978" cy="36933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AF7081-1B47-43E5-ADF1-0AD8BFF12E20}"/>
                </a:ext>
              </a:extLst>
            </p:cNvPr>
            <p:cNvGrpSpPr/>
            <p:nvPr/>
          </p:nvGrpSpPr>
          <p:grpSpPr>
            <a:xfrm>
              <a:off x="673769" y="4240080"/>
              <a:ext cx="7735126" cy="179294"/>
              <a:chOff x="1597133" y="2847183"/>
              <a:chExt cx="7735126" cy="17929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6493E94-3C1A-4E61-9ABD-026BF604068E}"/>
                  </a:ext>
                </a:extLst>
              </p:cNvPr>
              <p:cNvSpPr/>
              <p:nvPr/>
            </p:nvSpPr>
            <p:spPr>
              <a:xfrm>
                <a:off x="1597133" y="2847183"/>
                <a:ext cx="1531550" cy="17929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endParaRP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E5CDFC8E-6FFB-419B-A3BD-FBF5AACD3F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683" y="2936830"/>
                <a:ext cx="6203576" cy="35859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5D678B-C435-4764-B583-1FAF867456E7}"/>
                </a:ext>
              </a:extLst>
            </p:cNvPr>
            <p:cNvSpPr txBox="1"/>
            <p:nvPr/>
          </p:nvSpPr>
          <p:spPr>
            <a:xfrm>
              <a:off x="8461269" y="4145061"/>
              <a:ext cx="1792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WiFi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접속 명령어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4484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EE98372-C52E-4F6B-92F3-2EF8951D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6" y="1096960"/>
            <a:ext cx="7714876" cy="531280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31AB5C-AE2F-4607-B558-089FAD9F77BE}"/>
              </a:ext>
            </a:extLst>
          </p:cNvPr>
          <p:cNvGrpSpPr/>
          <p:nvPr/>
        </p:nvGrpSpPr>
        <p:grpSpPr>
          <a:xfrm>
            <a:off x="503439" y="2949387"/>
            <a:ext cx="8953610" cy="369332"/>
            <a:chOff x="503439" y="2949387"/>
            <a:chExt cx="8953610" cy="3693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D532C8-4FEE-432A-A33A-8EC72FD48D25}"/>
                </a:ext>
              </a:extLst>
            </p:cNvPr>
            <p:cNvGrpSpPr/>
            <p:nvPr/>
          </p:nvGrpSpPr>
          <p:grpSpPr>
            <a:xfrm>
              <a:off x="503439" y="3026477"/>
              <a:ext cx="7735126" cy="179294"/>
              <a:chOff x="1597133" y="2847183"/>
              <a:chExt cx="7735126" cy="17929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CA81429-7A73-4911-B647-BBA8D91DF6E1}"/>
                  </a:ext>
                </a:extLst>
              </p:cNvPr>
              <p:cNvSpPr/>
              <p:nvPr/>
            </p:nvSpPr>
            <p:spPr>
              <a:xfrm>
                <a:off x="1597133" y="2847183"/>
                <a:ext cx="1531550" cy="17929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616CDAC5-3CEB-4F05-8730-9ADF499BC0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683" y="2936830"/>
                <a:ext cx="6203576" cy="35859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0441363-59AD-4317-9126-25968A5C7C79}"/>
                </a:ext>
              </a:extLst>
            </p:cNvPr>
            <p:cNvSpPr txBox="1"/>
            <p:nvPr/>
          </p:nvSpPr>
          <p:spPr>
            <a:xfrm>
              <a:off x="8397143" y="2949387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포트 번호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3564F8-0590-4A15-8A4C-151777B88FA9}"/>
              </a:ext>
            </a:extLst>
          </p:cNvPr>
          <p:cNvGrpSpPr/>
          <p:nvPr/>
        </p:nvGrpSpPr>
        <p:grpSpPr>
          <a:xfrm>
            <a:off x="476544" y="3661693"/>
            <a:ext cx="11824768" cy="945417"/>
            <a:chOff x="476544" y="3661693"/>
            <a:chExt cx="11824768" cy="9454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50D56E4-7B12-42E1-A9E6-C73EDC8D2F45}"/>
                </a:ext>
              </a:extLst>
            </p:cNvPr>
            <p:cNvGrpSpPr/>
            <p:nvPr/>
          </p:nvGrpSpPr>
          <p:grpSpPr>
            <a:xfrm>
              <a:off x="476544" y="3661693"/>
              <a:ext cx="10388680" cy="659295"/>
              <a:chOff x="476544" y="3661693"/>
              <a:chExt cx="10388680" cy="65929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55D966-7E72-49FC-8DD1-81FE6DAE6667}"/>
                  </a:ext>
                </a:extLst>
              </p:cNvPr>
              <p:cNvSpPr/>
              <p:nvPr/>
            </p:nvSpPr>
            <p:spPr>
              <a:xfrm>
                <a:off x="476544" y="3661693"/>
                <a:ext cx="2891065" cy="6592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endParaRP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9ACB39EC-53B8-4227-811F-2BEF967CCD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7609" y="3885211"/>
                <a:ext cx="7497615" cy="4883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635377-EAEF-4E28-A73D-79F30BF2B2CD}"/>
                </a:ext>
              </a:extLst>
            </p:cNvPr>
            <p:cNvSpPr txBox="1"/>
            <p:nvPr/>
          </p:nvSpPr>
          <p:spPr>
            <a:xfrm>
              <a:off x="8238565" y="4053112"/>
              <a:ext cx="40627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URL</a:t>
              </a:r>
              <a:r>
                <a:rPr lang="ko-KR" altLang="en-US" sz="1500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을 붙여 최종적으로 접속할 사이트 명시</a:t>
              </a:r>
              <a:r>
                <a:rPr lang="en-US" altLang="ko-KR" sz="1500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,</a:t>
              </a:r>
            </a:p>
            <a:p>
              <a:r>
                <a:rPr lang="en-US" altLang="ko-KR" sz="1500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HTTP </a:t>
              </a:r>
              <a:r>
                <a:rPr lang="ko-KR" altLang="en-US" sz="1500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규약 사용</a:t>
              </a:r>
              <a:endParaRPr lang="en-US" altLang="ko-KR" sz="1500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88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FDA52-18B4-42B8-A57D-F1D480717E6B}"/>
              </a:ext>
            </a:extLst>
          </p:cNvPr>
          <p:cNvSpPr txBox="1"/>
          <p:nvPr/>
        </p:nvSpPr>
        <p:spPr>
          <a:xfrm>
            <a:off x="424543" y="103492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초기에 사용했던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아두이노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코딩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D722DC4-D5DA-41FC-B3F0-3FEC6CD1F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3" y="1404253"/>
            <a:ext cx="5813939" cy="493122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5DBA5298-3056-4970-B160-010594A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49" y="1034921"/>
            <a:ext cx="4829849" cy="203863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3B417D-1581-4B75-8A90-38BDBAED03BC}"/>
              </a:ext>
            </a:extLst>
          </p:cNvPr>
          <p:cNvGrpSpPr/>
          <p:nvPr/>
        </p:nvGrpSpPr>
        <p:grpSpPr>
          <a:xfrm>
            <a:off x="844305" y="2151529"/>
            <a:ext cx="9658865" cy="2138065"/>
            <a:chOff x="844305" y="2151529"/>
            <a:chExt cx="9658865" cy="213806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ECDF8AB-3674-477E-A4A1-32824F805500}"/>
                </a:ext>
              </a:extLst>
            </p:cNvPr>
            <p:cNvSpPr/>
            <p:nvPr/>
          </p:nvSpPr>
          <p:spPr>
            <a:xfrm>
              <a:off x="844305" y="3550024"/>
              <a:ext cx="3709766" cy="4213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2B18915-F850-4849-B1DC-ECB61E698E22}"/>
                </a:ext>
              </a:extLst>
            </p:cNvPr>
            <p:cNvSpPr/>
            <p:nvPr/>
          </p:nvSpPr>
          <p:spPr>
            <a:xfrm>
              <a:off x="8758518" y="2151529"/>
              <a:ext cx="484094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247F3AA-7816-47B4-8ADC-7A502884D575}"/>
                </a:ext>
              </a:extLst>
            </p:cNvPr>
            <p:cNvCxnSpPr/>
            <p:nvPr/>
          </p:nvCxnSpPr>
          <p:spPr>
            <a:xfrm>
              <a:off x="4554071" y="3765176"/>
              <a:ext cx="2895600" cy="6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BF66FBB-9E32-4225-9977-CEC7F8FFD5B4}"/>
                </a:ext>
              </a:extLst>
            </p:cNvPr>
            <p:cNvCxnSpPr/>
            <p:nvPr/>
          </p:nvCxnSpPr>
          <p:spPr>
            <a:xfrm flipH="1">
              <a:off x="8175812" y="2303929"/>
              <a:ext cx="887506" cy="13178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C95093-D4B0-4386-8FA9-8DAD4FE976E1}"/>
                </a:ext>
              </a:extLst>
            </p:cNvPr>
            <p:cNvSpPr txBox="1"/>
            <p:nvPr/>
          </p:nvSpPr>
          <p:spPr>
            <a:xfrm>
              <a:off x="7505233" y="3643263"/>
              <a:ext cx="29979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접속한 </a:t>
              </a:r>
              <a:r>
                <a:rPr lang="en-US" altLang="ko-KR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XML</a:t>
              </a:r>
              <a:r>
                <a:rPr lang="ko-KR" altLang="en-US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에서 </a:t>
              </a:r>
              <a:endPara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endParaRPr>
            </a:p>
            <a:p>
              <a:r>
                <a:rPr lang="ko-KR" altLang="en-US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현재 시각을 가져오는 명령어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D1FE59-CDD3-4B27-891D-46B67F2F3111}"/>
              </a:ext>
            </a:extLst>
          </p:cNvPr>
          <p:cNvGrpSpPr/>
          <p:nvPr/>
        </p:nvGrpSpPr>
        <p:grpSpPr>
          <a:xfrm>
            <a:off x="835341" y="2456329"/>
            <a:ext cx="9667829" cy="2920221"/>
            <a:chOff x="835341" y="2456329"/>
            <a:chExt cx="9667829" cy="29202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FBBBDBB-6B81-4FF8-A455-3BF3EF759AD3}"/>
                </a:ext>
              </a:extLst>
            </p:cNvPr>
            <p:cNvSpPr/>
            <p:nvPr/>
          </p:nvSpPr>
          <p:spPr>
            <a:xfrm>
              <a:off x="835341" y="4308878"/>
              <a:ext cx="3709766" cy="4213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EAFC024-A6AD-40A8-993C-FA734029B553}"/>
                </a:ext>
              </a:extLst>
            </p:cNvPr>
            <p:cNvCxnSpPr/>
            <p:nvPr/>
          </p:nvCxnSpPr>
          <p:spPr>
            <a:xfrm>
              <a:off x="4545107" y="4524030"/>
              <a:ext cx="2895600" cy="6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A99E592-438F-48BD-98BE-46E8D3658216}"/>
                </a:ext>
              </a:extLst>
            </p:cNvPr>
            <p:cNvSpPr/>
            <p:nvPr/>
          </p:nvSpPr>
          <p:spPr>
            <a:xfrm>
              <a:off x="8577980" y="2456329"/>
              <a:ext cx="484094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782F443-7DAA-4017-8108-BA9712038C92}"/>
                </a:ext>
              </a:extLst>
            </p:cNvPr>
            <p:cNvCxnSpPr>
              <a:cxnSpLocks/>
            </p:cNvCxnSpPr>
            <p:nvPr/>
          </p:nvCxnSpPr>
          <p:spPr>
            <a:xfrm>
              <a:off x="8882780" y="2608729"/>
              <a:ext cx="0" cy="19780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A35F89-CE94-474E-9BA0-31A144AFCE6E}"/>
                </a:ext>
              </a:extLst>
            </p:cNvPr>
            <p:cNvSpPr txBox="1"/>
            <p:nvPr/>
          </p:nvSpPr>
          <p:spPr>
            <a:xfrm>
              <a:off x="7505233" y="4730219"/>
              <a:ext cx="29979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접속한 </a:t>
              </a:r>
              <a:r>
                <a:rPr lang="en-US" altLang="ko-KR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XML</a:t>
              </a:r>
              <a:r>
                <a:rPr lang="ko-KR" altLang="en-US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에서 </a:t>
              </a:r>
              <a:endPara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endParaRPr>
            </a:p>
            <a:p>
              <a:r>
                <a:rPr lang="ko-KR" altLang="en-US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rPr>
                <a:t>현재 환율을 가져오는 명령어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0081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C771A6-55D5-4AC4-BADA-158BD22D2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5" y="1415143"/>
            <a:ext cx="3294226" cy="4887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ABACCD-A382-4BFB-B8D9-E99F96783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17" y="1415144"/>
            <a:ext cx="3218145" cy="4892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CA3FD8-E231-4FE1-A6DE-1815C0B19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49" y="1415143"/>
            <a:ext cx="3283314" cy="4892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7D2D66-0A76-444E-A3BF-2F7BD013739E}"/>
              </a:ext>
            </a:extLst>
          </p:cNvPr>
          <p:cNvSpPr txBox="1"/>
          <p:nvPr/>
        </p:nvSpPr>
        <p:spPr>
          <a:xfrm>
            <a:off x="844305" y="1064101"/>
            <a:ext cx="345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통용되는 일본 주화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8B3F3B-1BB2-4AD3-9C01-A399E06AFC95}"/>
              </a:ext>
            </a:extLst>
          </p:cNvPr>
          <p:cNvSpPr txBox="1"/>
          <p:nvPr/>
        </p:nvSpPr>
        <p:spPr>
          <a:xfrm>
            <a:off x="3550425" y="312342"/>
            <a:ext cx="373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크기 분류에 대한 가능성 실험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367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FDA52-18B4-42B8-A57D-F1D480717E6B}"/>
              </a:ext>
            </a:extLst>
          </p:cNvPr>
          <p:cNvSpPr txBox="1"/>
          <p:nvPr/>
        </p:nvSpPr>
        <p:spPr>
          <a:xfrm>
            <a:off x="424543" y="1034921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코딩 결과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6E2C740-B94F-4BD5-B111-41AD3FC11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1552302"/>
            <a:ext cx="8335538" cy="390579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51C52F-39E4-47D2-82EE-071C13B395D9}"/>
              </a:ext>
            </a:extLst>
          </p:cNvPr>
          <p:cNvGrpSpPr/>
          <p:nvPr/>
        </p:nvGrpSpPr>
        <p:grpSpPr>
          <a:xfrm>
            <a:off x="424543" y="2873829"/>
            <a:ext cx="11040893" cy="646331"/>
            <a:chOff x="424543" y="2873829"/>
            <a:chExt cx="11040893" cy="64633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921368-BF71-41C4-BDFC-27A00D29F6BD}"/>
                </a:ext>
              </a:extLst>
            </p:cNvPr>
            <p:cNvSpPr/>
            <p:nvPr/>
          </p:nvSpPr>
          <p:spPr>
            <a:xfrm>
              <a:off x="424543" y="3313449"/>
              <a:ext cx="3037114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9779AAD-7347-461D-B00E-465EF88EFAF2}"/>
                </a:ext>
              </a:extLst>
            </p:cNvPr>
            <p:cNvGrpSpPr/>
            <p:nvPr/>
          </p:nvGrpSpPr>
          <p:grpSpPr>
            <a:xfrm>
              <a:off x="3461657" y="2873829"/>
              <a:ext cx="8003779" cy="646331"/>
              <a:chOff x="3461657" y="2873829"/>
              <a:chExt cx="8003779" cy="646331"/>
            </a:xfrm>
          </p:grpSpPr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74AF6AA5-439D-4EFC-A334-B7E4F3BF7170}"/>
                  </a:ext>
                </a:extLst>
              </p:cNvPr>
              <p:cNvCxnSpPr>
                <a:stCxn id="16" idx="3"/>
              </p:cNvCxnSpPr>
              <p:nvPr/>
            </p:nvCxnSpPr>
            <p:spPr>
              <a:xfrm>
                <a:off x="3461657" y="3389649"/>
                <a:ext cx="581297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34E0A0-01B4-4D5A-AC3B-447667D72264}"/>
                  </a:ext>
                </a:extLst>
              </p:cNvPr>
              <p:cNvSpPr txBox="1"/>
              <p:nvPr/>
            </p:nvSpPr>
            <p:spPr>
              <a:xfrm>
                <a:off x="9405257" y="2873829"/>
                <a:ext cx="20601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접속한 주소가 </a:t>
                </a:r>
                <a:endParaRPr lang="en-US" altLang="ko-KR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endParaRPr>
              </a:p>
              <a:p>
                <a:r>
                  <a:rPr lang="ko-KR" altLang="en-US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이전되었음을 알림</a:t>
                </a:r>
                <a:r>
                  <a:rPr lang="en-US" altLang="ko-KR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.</a:t>
                </a:r>
                <a:endParaRPr lang="ko-KR" altLang="en-US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4D72AF9-F932-4E66-A808-19D7E45F9354}"/>
              </a:ext>
            </a:extLst>
          </p:cNvPr>
          <p:cNvGrpSpPr/>
          <p:nvPr/>
        </p:nvGrpSpPr>
        <p:grpSpPr>
          <a:xfrm>
            <a:off x="424543" y="4169229"/>
            <a:ext cx="11739034" cy="1700753"/>
            <a:chOff x="424543" y="4169229"/>
            <a:chExt cx="11739034" cy="170075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4540640-DC7D-41A2-A5E0-28820B06B5CA}"/>
                </a:ext>
              </a:extLst>
            </p:cNvPr>
            <p:cNvSpPr/>
            <p:nvPr/>
          </p:nvSpPr>
          <p:spPr>
            <a:xfrm>
              <a:off x="424543" y="4169229"/>
              <a:ext cx="3037114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DC8B4AA-35C1-4352-9110-C83A8D8CBD58}"/>
                </a:ext>
              </a:extLst>
            </p:cNvPr>
            <p:cNvGrpSpPr/>
            <p:nvPr/>
          </p:nvGrpSpPr>
          <p:grpSpPr>
            <a:xfrm>
              <a:off x="3461657" y="4245429"/>
              <a:ext cx="8701920" cy="1624553"/>
              <a:chOff x="3461657" y="4245429"/>
              <a:chExt cx="8701920" cy="1624553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9D333AAC-2C97-4D94-ABB2-23B4D5002529}"/>
                  </a:ext>
                </a:extLst>
              </p:cNvPr>
              <p:cNvCxnSpPr>
                <a:stCxn id="5" idx="3"/>
              </p:cNvCxnSpPr>
              <p:nvPr/>
            </p:nvCxnSpPr>
            <p:spPr>
              <a:xfrm>
                <a:off x="3461657" y="4245429"/>
                <a:ext cx="581297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38E93F-90C1-4095-BA15-3828AE0345BB}"/>
                  </a:ext>
                </a:extLst>
              </p:cNvPr>
              <p:cNvSpPr txBox="1"/>
              <p:nvPr/>
            </p:nvSpPr>
            <p:spPr>
              <a:xfrm>
                <a:off x="8760081" y="4343932"/>
                <a:ext cx="3315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컴퓨터로 </a:t>
                </a:r>
                <a:r>
                  <a:rPr lang="ko-KR" altLang="en-US" sz="1600" dirty="0" err="1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접속시</a:t>
                </a:r>
                <a:r>
                  <a:rPr lang="ko-KR" altLang="en-US" sz="1600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 자동 </a:t>
                </a:r>
                <a:r>
                  <a:rPr lang="ko-KR" altLang="en-US" sz="1600" dirty="0" err="1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리다이렉트</a:t>
                </a:r>
                <a:endParaRPr lang="ko-KR" altLang="en-US" sz="1600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55C51C-7137-4712-8B10-A1A09D07AA62}"/>
                  </a:ext>
                </a:extLst>
              </p:cNvPr>
              <p:cNvSpPr txBox="1"/>
              <p:nvPr/>
            </p:nvSpPr>
            <p:spPr>
              <a:xfrm>
                <a:off x="8760081" y="4780988"/>
                <a:ext cx="3315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하지만 </a:t>
                </a:r>
                <a:r>
                  <a:rPr lang="ko-KR" altLang="en-US" sz="1600" dirty="0" err="1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아두이노는</a:t>
                </a:r>
                <a:r>
                  <a:rPr lang="ko-KR" altLang="en-US" sz="1600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 지원하지 않음</a:t>
                </a:r>
                <a:r>
                  <a:rPr lang="en-US" altLang="ko-KR" sz="1600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.</a:t>
                </a:r>
                <a:endParaRPr lang="ko-KR" altLang="en-US" sz="1600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A3966B-EE15-4668-A238-8C35DA731173}"/>
                  </a:ext>
                </a:extLst>
              </p:cNvPr>
              <p:cNvSpPr txBox="1"/>
              <p:nvPr/>
            </p:nvSpPr>
            <p:spPr>
              <a:xfrm>
                <a:off x="8760081" y="5223651"/>
                <a:ext cx="34034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게다가 옮긴 주소는 </a:t>
                </a:r>
                <a:r>
                  <a:rPr lang="en-US" altLang="ko-KR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https </a:t>
                </a:r>
                <a:r>
                  <a:rPr lang="ko-KR" altLang="en-US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이므로</a:t>
                </a:r>
                <a:endParaRPr lang="en-US" altLang="ko-KR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endParaRPr>
              </a:p>
              <a:p>
                <a:r>
                  <a:rPr lang="en-US" altLang="ko-KR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http</a:t>
                </a:r>
                <a:r>
                  <a:rPr lang="ko-KR" altLang="en-US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가 아닌 </a:t>
                </a:r>
                <a:r>
                  <a:rPr lang="en-US" altLang="ko-KR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https </a:t>
                </a:r>
                <a:r>
                  <a:rPr lang="ko-KR" altLang="en-US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연결 필요</a:t>
                </a:r>
                <a:r>
                  <a:rPr lang="en-US" altLang="ko-KR" dirty="0">
                    <a:latin typeface="KoPubWorld바탕체_Pro Medium" panose="00000600000000000000" pitchFamily="50" charset="-127"/>
                    <a:ea typeface="KoPubWorld바탕체_Pro Medium" panose="00000600000000000000" pitchFamily="50" charset="-127"/>
                  </a:rPr>
                  <a:t>.</a:t>
                </a:r>
                <a:endParaRPr lang="ko-KR" altLang="en-US" dirty="0">
                  <a:latin typeface="KoPubWorld바탕체_Pro Medium" panose="00000600000000000000" pitchFamily="50" charset="-127"/>
                  <a:ea typeface="KoPubWorld바탕체_Pro Medium" panose="00000600000000000000" pitchFamily="50" charset="-127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4535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최종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FDA52-18B4-42B8-A57D-F1D480717E6B}"/>
              </a:ext>
            </a:extLst>
          </p:cNvPr>
          <p:cNvSpPr txBox="1"/>
          <p:nvPr/>
        </p:nvSpPr>
        <p:spPr>
          <a:xfrm>
            <a:off x="424543" y="1034921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http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와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https 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05861EC0-A6BE-453E-AF78-E8B3643DA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1644685"/>
            <a:ext cx="8478433" cy="2724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82FC34-F26A-42AE-9092-724F00EF95AA}"/>
              </a:ext>
            </a:extLst>
          </p:cNvPr>
          <p:cNvSpPr txBox="1"/>
          <p:nvPr/>
        </p:nvSpPr>
        <p:spPr>
          <a:xfrm>
            <a:off x="511629" y="4757057"/>
            <a:ext cx="11211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-Https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는 암호화된 통신 규격으로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, 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기본적으로 접속하려는 사이트가 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SSL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인증서를 받은 안전한 사이트임을 알리고</a:t>
            </a:r>
            <a:endParaRPr lang="en-US" altLang="ko-KR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  <a:p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동시에 주고받는 정보들을 암호화해 </a:t>
            </a:r>
            <a:r>
              <a:rPr lang="ko-KR" altLang="en-US" dirty="0" err="1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다른곳으로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 새나가지 못하게 하는 역할을 합니다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8A421-C844-47BB-B50F-BADB2835B9F6}"/>
              </a:ext>
            </a:extLst>
          </p:cNvPr>
          <p:cNvSpPr txBox="1"/>
          <p:nvPr/>
        </p:nvSpPr>
        <p:spPr>
          <a:xfrm>
            <a:off x="511629" y="5531507"/>
            <a:ext cx="951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-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컴퓨터로 인터넷 </a:t>
            </a:r>
            <a:r>
              <a:rPr lang="ko-KR" altLang="en-US" dirty="0" err="1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접속시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 웬만한 사이트는 자동으로 암호를 주고받기때문에 문제없이 접속 가능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.</a:t>
            </a:r>
            <a:endParaRPr lang="ko-KR" altLang="en-US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A5F5-381A-4E85-B03B-5F04EE77EBA6}"/>
              </a:ext>
            </a:extLst>
          </p:cNvPr>
          <p:cNvSpPr txBox="1"/>
          <p:nvPr/>
        </p:nvSpPr>
        <p:spPr>
          <a:xfrm>
            <a:off x="511629" y="6117772"/>
            <a:ext cx="78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-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하지만 </a:t>
            </a:r>
            <a:r>
              <a:rPr lang="ko-KR" altLang="en-US" dirty="0" err="1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아두이노는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 따로 키를 입력해줘야 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https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로 암호화된 사이트 접속 가능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.</a:t>
            </a:r>
            <a:endParaRPr lang="ko-KR" altLang="en-US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899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최종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7F09980-754F-4090-AEE9-905A1E734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902093"/>
            <a:ext cx="3303416" cy="2973222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0618471-9A92-49DF-B55B-7D3601D2A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776" y="902471"/>
            <a:ext cx="3303417" cy="2973222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175B35C-D965-446E-B9A3-8A0EB8F0F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20" y="902093"/>
            <a:ext cx="3303417" cy="297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020798-192F-4945-B1BF-609FE2D2EAF4}"/>
              </a:ext>
            </a:extLst>
          </p:cNvPr>
          <p:cNvSpPr/>
          <p:nvPr/>
        </p:nvSpPr>
        <p:spPr>
          <a:xfrm>
            <a:off x="4867862" y="2497873"/>
            <a:ext cx="1111405" cy="167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05C6E7-2DD5-48EA-BF89-5059C4437E51}"/>
              </a:ext>
            </a:extLst>
          </p:cNvPr>
          <p:cNvCxnSpPr/>
          <p:nvPr/>
        </p:nvCxnSpPr>
        <p:spPr>
          <a:xfrm>
            <a:off x="5423564" y="2665142"/>
            <a:ext cx="0" cy="2141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17D67C3-0EDE-4777-A621-735A1EF1323D}"/>
              </a:ext>
            </a:extLst>
          </p:cNvPr>
          <p:cNvSpPr txBox="1"/>
          <p:nvPr/>
        </p:nvSpPr>
        <p:spPr>
          <a:xfrm>
            <a:off x="7339390" y="5293114"/>
            <a:ext cx="4562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6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월 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6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일 이후 보안서가 만료되므로 재발급 시</a:t>
            </a:r>
            <a:endParaRPr lang="en-US" altLang="ko-KR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  <a:p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키가 바뀔 가능성이 높음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.</a:t>
            </a:r>
          </a:p>
          <a:p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따라서 그 이후 업데이트 필요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5B1A4-05F1-47B2-AE58-BEBFFD032D83}"/>
              </a:ext>
            </a:extLst>
          </p:cNvPr>
          <p:cNvSpPr txBox="1"/>
          <p:nvPr/>
        </p:nvSpPr>
        <p:spPr>
          <a:xfrm>
            <a:off x="4144207" y="4915907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접속에 필요한 공개 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61C1BF-BD36-41E3-AFB0-1B68393F6F3D}"/>
              </a:ext>
            </a:extLst>
          </p:cNvPr>
          <p:cNvSpPr/>
          <p:nvPr/>
        </p:nvSpPr>
        <p:spPr>
          <a:xfrm>
            <a:off x="9059928" y="2817542"/>
            <a:ext cx="1111405" cy="167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9E0EE7E-9BDC-462E-B4BD-EC5D1F585C36}"/>
              </a:ext>
            </a:extLst>
          </p:cNvPr>
          <p:cNvCxnSpPr/>
          <p:nvPr/>
        </p:nvCxnSpPr>
        <p:spPr>
          <a:xfrm>
            <a:off x="9615630" y="2984811"/>
            <a:ext cx="0" cy="2141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25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최종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CDB5-10F7-425D-997B-DB25EA33A25D}"/>
              </a:ext>
            </a:extLst>
          </p:cNvPr>
          <p:cNvSpPr txBox="1"/>
          <p:nvPr/>
        </p:nvSpPr>
        <p:spPr>
          <a:xfrm>
            <a:off x="256199" y="1000978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-API 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접속 최종 코딩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9B1651E-BD35-488E-A60F-F2DFA53C4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4" y="1480735"/>
            <a:ext cx="5789556" cy="493698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F076282-C480-4820-BECE-C690678E2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36" y="1480736"/>
            <a:ext cx="5749831" cy="49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57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최종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67EBDC7-9577-4570-9F90-BE5DEBD9F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3" y="1246559"/>
            <a:ext cx="6997605" cy="53194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4948F7-0406-420C-9F79-B85ADFA02EF9}"/>
              </a:ext>
            </a:extLst>
          </p:cNvPr>
          <p:cNvSpPr/>
          <p:nvPr/>
        </p:nvSpPr>
        <p:spPr>
          <a:xfrm>
            <a:off x="306443" y="3429000"/>
            <a:ext cx="4544337" cy="284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2CDFF2-1321-46DA-B83F-21904ECEB46C}"/>
              </a:ext>
            </a:extLst>
          </p:cNvPr>
          <p:cNvCxnSpPr/>
          <p:nvPr/>
        </p:nvCxnSpPr>
        <p:spPr>
          <a:xfrm>
            <a:off x="4850780" y="3590693"/>
            <a:ext cx="39698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27AE1D-8B90-40F3-8357-21A2CD40E940}"/>
              </a:ext>
            </a:extLst>
          </p:cNvPr>
          <p:cNvSpPr txBox="1"/>
          <p:nvPr/>
        </p:nvSpPr>
        <p:spPr>
          <a:xfrm>
            <a:off x="8820615" y="3267527"/>
            <a:ext cx="335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변경된 포트번호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(http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때는 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80)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와</a:t>
            </a:r>
            <a:endParaRPr lang="en-US" altLang="ko-KR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  <a:p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접속에 사용되는 공개 키</a:t>
            </a:r>
            <a:endParaRPr lang="en-US" altLang="ko-KR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584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최종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7797991-D161-48FC-9A71-C285EC85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3" y="902092"/>
            <a:ext cx="7202953" cy="58072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DEFFE8-B66F-471B-8020-5DA09E84AC3B}"/>
              </a:ext>
            </a:extLst>
          </p:cNvPr>
          <p:cNvSpPr/>
          <p:nvPr/>
        </p:nvSpPr>
        <p:spPr>
          <a:xfrm>
            <a:off x="256199" y="2307771"/>
            <a:ext cx="2160430" cy="130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BC873E-4E45-471D-89CA-020E6862D82F}"/>
              </a:ext>
            </a:extLst>
          </p:cNvPr>
          <p:cNvCxnSpPr>
            <a:stCxn id="5" idx="3"/>
          </p:cNvCxnSpPr>
          <p:nvPr/>
        </p:nvCxnSpPr>
        <p:spPr>
          <a:xfrm flipV="1">
            <a:off x="2416629" y="2307771"/>
            <a:ext cx="5791200" cy="65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55E6F2-6872-4019-98CC-BA46FE87CCEC}"/>
              </a:ext>
            </a:extLst>
          </p:cNvPr>
          <p:cNvSpPr txBox="1"/>
          <p:nvPr/>
        </p:nvSpPr>
        <p:spPr>
          <a:xfrm>
            <a:off x="8316686" y="215576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핑거프린트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(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공개 키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)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설정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.</a:t>
            </a:r>
            <a:endParaRPr lang="ko-KR" altLang="en-US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C49416-C46A-496D-AB70-55E092B26918}"/>
              </a:ext>
            </a:extLst>
          </p:cNvPr>
          <p:cNvSpPr/>
          <p:nvPr/>
        </p:nvSpPr>
        <p:spPr>
          <a:xfrm>
            <a:off x="1055914" y="3820885"/>
            <a:ext cx="2786743" cy="130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6F4205-6067-46B3-A71B-EB81E6C45019}"/>
              </a:ext>
            </a:extLst>
          </p:cNvPr>
          <p:cNvCxnSpPr>
            <a:cxnSpLocks/>
          </p:cNvCxnSpPr>
          <p:nvPr/>
        </p:nvCxnSpPr>
        <p:spPr>
          <a:xfrm flipV="1">
            <a:off x="3875315" y="3875829"/>
            <a:ext cx="4593770" cy="20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11D205-4FBC-4F34-A462-FC1089B15BC8}"/>
              </a:ext>
            </a:extLst>
          </p:cNvPr>
          <p:cNvSpPr txBox="1"/>
          <p:nvPr/>
        </p:nvSpPr>
        <p:spPr>
          <a:xfrm>
            <a:off x="7774871" y="3987191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접속하는 주체가 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ESP8266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임을 명시</a:t>
            </a:r>
          </a:p>
        </p:txBody>
      </p:sp>
    </p:spTree>
    <p:extLst>
      <p:ext uri="{BB962C8B-B14F-4D97-AF65-F5344CB8AC3E}">
        <p14:creationId xmlns:p14="http://schemas.microsoft.com/office/powerpoint/2010/main" val="204311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732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실시간 환율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8207" y="302471"/>
            <a:ext cx="316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최종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방법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강성수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2CF9543-EBEA-4CB3-85F0-9AF70003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902092"/>
            <a:ext cx="6890658" cy="55828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838DF7C-D877-43C3-999A-3370A3693515}"/>
              </a:ext>
            </a:extLst>
          </p:cNvPr>
          <p:cNvSpPr/>
          <p:nvPr/>
        </p:nvSpPr>
        <p:spPr>
          <a:xfrm>
            <a:off x="707571" y="5257800"/>
            <a:ext cx="2492829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2E3666-865B-4046-93BD-8EBC41B31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89" y="4811231"/>
            <a:ext cx="2705478" cy="12193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1F07F-A531-4FB3-9A3A-7F030BE1C527}"/>
              </a:ext>
            </a:extLst>
          </p:cNvPr>
          <p:cNvSpPr txBox="1"/>
          <p:nvPr/>
        </p:nvSpPr>
        <p:spPr>
          <a:xfrm>
            <a:off x="7276936" y="99099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코딩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FE4EF-665D-4B10-BDF0-DBC6BA4CA62E}"/>
              </a:ext>
            </a:extLst>
          </p:cNvPr>
          <p:cNvSpPr txBox="1"/>
          <p:nvPr/>
        </p:nvSpPr>
        <p:spPr>
          <a:xfrm>
            <a:off x="7276936" y="3682614"/>
            <a:ext cx="440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성공적으로 인터넷에 접속해</a:t>
            </a:r>
            <a:endParaRPr lang="en-US" altLang="ko-KR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  <a:p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XML</a:t>
            </a:r>
            <a:r>
              <a:rPr lang="ko-KR" altLang="en-US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에 있는 정보를 가져왔음을 알 수 있다</a:t>
            </a:r>
            <a:r>
              <a:rPr lang="en-US" altLang="ko-KR" dirty="0">
                <a:latin typeface="KoPubWorld바탕체_Pro Medium" panose="00000600000000000000" pitchFamily="50" charset="-127"/>
                <a:ea typeface="KoPubWorld바탕체_Pro Medium" panose="00000600000000000000" pitchFamily="50" charset="-127"/>
              </a:rPr>
              <a:t>.</a:t>
            </a:r>
            <a:endParaRPr lang="ko-KR" altLang="en-US" dirty="0">
              <a:latin typeface="KoPubWorld바탕체_Pro Medium" panose="00000600000000000000" pitchFamily="50" charset="-127"/>
              <a:ea typeface="KoPubWorld바탕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974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786255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1840" y="1955800"/>
            <a:ext cx="102616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600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51747" y="1955800"/>
            <a:ext cx="460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반환부 설계 및 제작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906027" y="2159000"/>
            <a:ext cx="45720" cy="30734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160" y="6232525"/>
            <a:ext cx="479425" cy="492125"/>
            <a:chOff x="11440160" y="6232525"/>
            <a:chExt cx="479425" cy="492125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1440160" y="6232525"/>
              <a:ext cx="479425" cy="269875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1440795" y="6433820"/>
              <a:ext cx="478790" cy="17907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1440160" y="6544945"/>
              <a:ext cx="479425" cy="17970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1616690" y="0"/>
            <a:ext cx="0" cy="636905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215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06027" y="3253885"/>
            <a:ext cx="52583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 반환부 모델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작성자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김성하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반환부 모델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작성자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한승구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랙 앤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피니언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설계 및 제작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작성자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김성하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아두이노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작성자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한승구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743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역할 분담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256199" y="1613927"/>
            <a:ext cx="11571747" cy="4325651"/>
            <a:chOff x="356643" y="1613927"/>
            <a:chExt cx="11571747" cy="4325651"/>
          </a:xfrm>
        </p:grpSpPr>
        <p:grpSp>
          <p:nvGrpSpPr>
            <p:cNvPr id="64" name="그룹 63"/>
            <p:cNvGrpSpPr/>
            <p:nvPr/>
          </p:nvGrpSpPr>
          <p:grpSpPr>
            <a:xfrm>
              <a:off x="356643" y="1613927"/>
              <a:ext cx="6970915" cy="4325651"/>
              <a:chOff x="467853" y="1613927"/>
              <a:chExt cx="6970915" cy="4325651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467853" y="1923633"/>
                <a:ext cx="6970915" cy="4015945"/>
              </a:xfrm>
              <a:prstGeom prst="ellipse">
                <a:avLst/>
              </a:prstGeom>
              <a:no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7" name="그룹 86"/>
              <p:cNvGrpSpPr/>
              <p:nvPr/>
            </p:nvGrpSpPr>
            <p:grpSpPr>
              <a:xfrm>
                <a:off x="3303372" y="1613927"/>
                <a:ext cx="1136821" cy="499763"/>
                <a:chOff x="1927653" y="1396313"/>
                <a:chExt cx="1136821" cy="499763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1927653" y="1396313"/>
                  <a:ext cx="1136821" cy="499763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2063577" y="1461528"/>
                  <a:ext cx="10008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궁서" panose="02030600000101010101" pitchFamily="18" charset="-127"/>
                      <a:ea typeface="궁서" panose="02030600000101010101" pitchFamily="18" charset="-127"/>
                    </a:rPr>
                    <a:t>김성하</a:t>
                  </a:r>
                </a:p>
              </p:txBody>
            </p:sp>
          </p:grpSp>
        </p:grpSp>
        <p:grpSp>
          <p:nvGrpSpPr>
            <p:cNvPr id="93" name="그룹 92"/>
            <p:cNvGrpSpPr/>
            <p:nvPr/>
          </p:nvGrpSpPr>
          <p:grpSpPr>
            <a:xfrm>
              <a:off x="4957475" y="1613927"/>
              <a:ext cx="6970915" cy="4325651"/>
              <a:chOff x="467853" y="1613927"/>
              <a:chExt cx="6970915" cy="4325651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467853" y="1923633"/>
                <a:ext cx="6970915" cy="4015945"/>
              </a:xfrm>
              <a:prstGeom prst="ellipse">
                <a:avLst/>
              </a:prstGeom>
              <a:no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5" name="그룹 94"/>
              <p:cNvGrpSpPr/>
              <p:nvPr/>
            </p:nvGrpSpPr>
            <p:grpSpPr>
              <a:xfrm>
                <a:off x="3303372" y="1613927"/>
                <a:ext cx="1136821" cy="499763"/>
                <a:chOff x="1927653" y="1396313"/>
                <a:chExt cx="1136821" cy="499763"/>
              </a:xfrm>
            </p:grpSpPr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1927653" y="1396313"/>
                  <a:ext cx="1136821" cy="499763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2063577" y="1461528"/>
                  <a:ext cx="10008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궁서" panose="02030600000101010101" pitchFamily="18" charset="-127"/>
                      <a:ea typeface="궁서" panose="02030600000101010101" pitchFamily="18" charset="-127"/>
                    </a:rPr>
                    <a:t>한승구</a:t>
                  </a:r>
                </a:p>
              </p:txBody>
            </p:sp>
          </p:grpSp>
        </p:grpSp>
      </p:grpSp>
      <p:sp>
        <p:nvSpPr>
          <p:cNvPr id="69" name="TextBox 68"/>
          <p:cNvSpPr txBox="1"/>
          <p:nvPr/>
        </p:nvSpPr>
        <p:spPr>
          <a:xfrm>
            <a:off x="4946437" y="3608439"/>
            <a:ext cx="222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전체적인 반환부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설계 및 제작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69833" y="3725065"/>
            <a:ext cx="327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랙 과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피니언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설계 및 제작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742874" y="3746938"/>
            <a:ext cx="118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  </a:t>
            </a:r>
          </a:p>
        </p:txBody>
      </p:sp>
    </p:spTree>
    <p:extLst>
      <p:ext uri="{BB962C8B-B14F-4D97-AF65-F5344CB8AC3E}">
        <p14:creationId xmlns:p14="http://schemas.microsoft.com/office/powerpoint/2010/main" val="3962378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반환부 모델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1053155" y="1063224"/>
            <a:ext cx="10085688" cy="3550316"/>
            <a:chOff x="929975" y="3129712"/>
            <a:chExt cx="10085688" cy="3550316"/>
          </a:xfrm>
        </p:grpSpPr>
        <p:grpSp>
          <p:nvGrpSpPr>
            <p:cNvPr id="5" name="그룹 4"/>
            <p:cNvGrpSpPr/>
            <p:nvPr/>
          </p:nvGrpSpPr>
          <p:grpSpPr>
            <a:xfrm>
              <a:off x="1393765" y="4264905"/>
              <a:ext cx="9085035" cy="2343177"/>
              <a:chOff x="929139" y="3286914"/>
              <a:chExt cx="10757225" cy="3302419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9139" y="3300209"/>
                <a:ext cx="3016868" cy="3289124"/>
                <a:chOff x="201247" y="2632960"/>
                <a:chExt cx="4042248" cy="3114454"/>
              </a:xfrm>
            </p:grpSpPr>
            <p:sp>
              <p:nvSpPr>
                <p:cNvPr id="8" name="순서도: 자기 디스크 7">
                  <a:extLst>
                    <a:ext uri="{FF2B5EF4-FFF2-40B4-BE49-F238E27FC236}">
                      <a16:creationId xmlns:a16="http://schemas.microsoft.com/office/drawing/2014/main" id="{E6007174-783D-4208-A9F8-F0C8D614DAB8}"/>
                    </a:ext>
                  </a:extLst>
                </p:cNvPr>
                <p:cNvSpPr/>
                <p:nvPr/>
              </p:nvSpPr>
              <p:spPr>
                <a:xfrm>
                  <a:off x="2060857" y="4744141"/>
                  <a:ext cx="285696" cy="516874"/>
                </a:xfrm>
                <a:prstGeom prst="flowChartMagneticDisk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" name="그림 8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8783772C-C7FD-437C-A322-4AD73A5C3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8654" b="88462" l="6399" r="93899">
                              <a14:foregroundMark x1="6399" y1="64423" x2="6399" y2="64423"/>
                              <a14:foregroundMark x1="91815" y1="35577" x2="91815" y2="35577"/>
                              <a14:foregroundMark x1="93899" y1="44231" x2="93899" y2="442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247" y="4385283"/>
                  <a:ext cx="4042248" cy="701641"/>
                </a:xfrm>
                <a:prstGeom prst="rect">
                  <a:avLst/>
                </a:prstGeom>
              </p:spPr>
            </p:pic>
            <p:pic>
              <p:nvPicPr>
                <p:cNvPr id="10" name="그림 9" descr="십자가, 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C4C59783-46B5-40AE-A5D3-1EF73E260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377" y="3605971"/>
                  <a:ext cx="2642631" cy="2141443"/>
                </a:xfrm>
                <a:prstGeom prst="rect">
                  <a:avLst/>
                </a:prstGeom>
              </p:spPr>
            </p:pic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7F6121FF-E329-47B6-88D3-11FFE473E55C}"/>
                    </a:ext>
                  </a:extLst>
                </p:cNvPr>
                <p:cNvGrpSpPr/>
                <p:nvPr/>
              </p:nvGrpSpPr>
              <p:grpSpPr>
                <a:xfrm>
                  <a:off x="1221067" y="3732060"/>
                  <a:ext cx="504992" cy="1004043"/>
                  <a:chOff x="1342239" y="3565321"/>
                  <a:chExt cx="713064" cy="1417739"/>
                </a:xfrm>
                <a:solidFill>
                  <a:schemeClr val="accent2">
                    <a:lumMod val="60000"/>
                    <a:lumOff val="40000"/>
                  </a:schemeClr>
                </a:solidFill>
              </p:grpSpPr>
              <p:sp>
                <p:nvSpPr>
                  <p:cNvPr id="14" name="원통형 4">
                    <a:extLst>
                      <a:ext uri="{FF2B5EF4-FFF2-40B4-BE49-F238E27FC236}">
                        <a16:creationId xmlns:a16="http://schemas.microsoft.com/office/drawing/2014/main" id="{1DB197CE-CC97-45FB-9027-5D462829AB8D}"/>
                      </a:ext>
                    </a:extLst>
                  </p:cNvPr>
                  <p:cNvSpPr/>
                  <p:nvPr/>
                </p:nvSpPr>
                <p:spPr>
                  <a:xfrm>
                    <a:off x="1342239" y="425321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원통형 5">
                    <a:extLst>
                      <a:ext uri="{FF2B5EF4-FFF2-40B4-BE49-F238E27FC236}">
                        <a16:creationId xmlns:a16="http://schemas.microsoft.com/office/drawing/2014/main" id="{46CE8125-4D98-4267-80A7-35C182B670EA}"/>
                      </a:ext>
                    </a:extLst>
                  </p:cNvPr>
                  <p:cNvSpPr/>
                  <p:nvPr/>
                </p:nvSpPr>
                <p:spPr>
                  <a:xfrm>
                    <a:off x="1342239" y="416932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원통형 6">
                    <a:extLst>
                      <a:ext uri="{FF2B5EF4-FFF2-40B4-BE49-F238E27FC236}">
                        <a16:creationId xmlns:a16="http://schemas.microsoft.com/office/drawing/2014/main" id="{BCD548E0-16C9-4223-ACBC-C1C8AF248674}"/>
                      </a:ext>
                    </a:extLst>
                  </p:cNvPr>
                  <p:cNvSpPr/>
                  <p:nvPr/>
                </p:nvSpPr>
                <p:spPr>
                  <a:xfrm>
                    <a:off x="1342239" y="408543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원통형 7">
                    <a:extLst>
                      <a:ext uri="{FF2B5EF4-FFF2-40B4-BE49-F238E27FC236}">
                        <a16:creationId xmlns:a16="http://schemas.microsoft.com/office/drawing/2014/main" id="{15F02CAB-70CC-4B8A-9223-78C17D86E627}"/>
                      </a:ext>
                    </a:extLst>
                  </p:cNvPr>
                  <p:cNvSpPr/>
                  <p:nvPr/>
                </p:nvSpPr>
                <p:spPr>
                  <a:xfrm>
                    <a:off x="1342239" y="400154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원통형 8">
                    <a:extLst>
                      <a:ext uri="{FF2B5EF4-FFF2-40B4-BE49-F238E27FC236}">
                        <a16:creationId xmlns:a16="http://schemas.microsoft.com/office/drawing/2014/main" id="{F276E76C-EA23-458C-A0FB-8A18C9C8A522}"/>
                      </a:ext>
                    </a:extLst>
                  </p:cNvPr>
                  <p:cNvSpPr/>
                  <p:nvPr/>
                </p:nvSpPr>
                <p:spPr>
                  <a:xfrm>
                    <a:off x="1342239" y="391765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원통형 9">
                    <a:extLst>
                      <a:ext uri="{FF2B5EF4-FFF2-40B4-BE49-F238E27FC236}">
                        <a16:creationId xmlns:a16="http://schemas.microsoft.com/office/drawing/2014/main" id="{AEBE51EC-A288-48C7-9228-0D00A6C7E7B6}"/>
                      </a:ext>
                    </a:extLst>
                  </p:cNvPr>
                  <p:cNvSpPr/>
                  <p:nvPr/>
                </p:nvSpPr>
                <p:spPr>
                  <a:xfrm>
                    <a:off x="1342239" y="3825379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원통형 10">
                    <a:extLst>
                      <a:ext uri="{FF2B5EF4-FFF2-40B4-BE49-F238E27FC236}">
                        <a16:creationId xmlns:a16="http://schemas.microsoft.com/office/drawing/2014/main" id="{A638D145-43B4-4858-AF38-40303C0A6EDB}"/>
                      </a:ext>
                    </a:extLst>
                  </p:cNvPr>
                  <p:cNvSpPr/>
                  <p:nvPr/>
                </p:nvSpPr>
                <p:spPr>
                  <a:xfrm>
                    <a:off x="1342239" y="3724712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원통형 11">
                    <a:extLst>
                      <a:ext uri="{FF2B5EF4-FFF2-40B4-BE49-F238E27FC236}">
                        <a16:creationId xmlns:a16="http://schemas.microsoft.com/office/drawing/2014/main" id="{FAFAE0F5-D839-4A85-A412-8FAC1AE23BF7}"/>
                      </a:ext>
                    </a:extLst>
                  </p:cNvPr>
                  <p:cNvSpPr/>
                  <p:nvPr/>
                </p:nvSpPr>
                <p:spPr>
                  <a:xfrm>
                    <a:off x="1342239" y="3649211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원통형 12">
                    <a:extLst>
                      <a:ext uri="{FF2B5EF4-FFF2-40B4-BE49-F238E27FC236}">
                        <a16:creationId xmlns:a16="http://schemas.microsoft.com/office/drawing/2014/main" id="{4E7E6C2B-16ED-4018-A11B-AC00F46EDE40}"/>
                      </a:ext>
                    </a:extLst>
                  </p:cNvPr>
                  <p:cNvSpPr/>
                  <p:nvPr/>
                </p:nvSpPr>
                <p:spPr>
                  <a:xfrm>
                    <a:off x="1342239" y="3565321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2" name="원통형 3">
                  <a:extLst>
                    <a:ext uri="{FF2B5EF4-FFF2-40B4-BE49-F238E27FC236}">
                      <a16:creationId xmlns:a16="http://schemas.microsoft.com/office/drawing/2014/main" id="{876D4630-9D08-4680-ACE4-2B484E675745}"/>
                    </a:ext>
                  </a:extLst>
                </p:cNvPr>
                <p:cNvSpPr/>
                <p:nvPr/>
              </p:nvSpPr>
              <p:spPr>
                <a:xfrm>
                  <a:off x="1173538" y="2632960"/>
                  <a:ext cx="600049" cy="2043733"/>
                </a:xfrm>
                <a:prstGeom prst="can">
                  <a:avLst/>
                </a:prstGeom>
                <a:solidFill>
                  <a:schemeClr val="bg2">
                    <a:lumMod val="10000"/>
                    <a:alpha val="3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475C053-211F-4AD0-83A7-A6D312C02537}"/>
                    </a:ext>
                  </a:extLst>
                </p:cNvPr>
                <p:cNvSpPr/>
                <p:nvPr/>
              </p:nvSpPr>
              <p:spPr>
                <a:xfrm>
                  <a:off x="2080809" y="4573194"/>
                  <a:ext cx="222209" cy="118822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4887675" y="3286914"/>
                <a:ext cx="3016868" cy="3242562"/>
                <a:chOff x="4066131" y="2632960"/>
                <a:chExt cx="4042248" cy="3070365"/>
              </a:xfrm>
            </p:grpSpPr>
            <p:sp>
              <p:nvSpPr>
                <p:cNvPr id="24" name="순서도: 자기 디스크 23">
                  <a:extLst>
                    <a:ext uri="{FF2B5EF4-FFF2-40B4-BE49-F238E27FC236}">
                      <a16:creationId xmlns:a16="http://schemas.microsoft.com/office/drawing/2014/main" id="{5E66984B-8DE5-4AA4-9F40-9EFEC8E82468}"/>
                    </a:ext>
                  </a:extLst>
                </p:cNvPr>
                <p:cNvSpPr/>
                <p:nvPr/>
              </p:nvSpPr>
              <p:spPr>
                <a:xfrm>
                  <a:off x="5925741" y="4744141"/>
                  <a:ext cx="285696" cy="516874"/>
                </a:xfrm>
                <a:prstGeom prst="flowChartMagneticDisk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5" name="그림 24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33DBBB19-FE77-4FC0-95E7-2438BA2A7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8654" b="88462" l="6399" r="93899">
                              <a14:foregroundMark x1="6399" y1="64423" x2="6399" y2="64423"/>
                              <a14:foregroundMark x1="91815" y1="35577" x2="91815" y2="35577"/>
                              <a14:foregroundMark x1="93899" y1="44231" x2="93899" y2="442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6131" y="4385283"/>
                  <a:ext cx="4042248" cy="701641"/>
                </a:xfrm>
                <a:prstGeom prst="rect">
                  <a:avLst/>
                </a:prstGeom>
              </p:spPr>
            </p:pic>
            <p:pic>
              <p:nvPicPr>
                <p:cNvPr id="26" name="그림 25" descr="십자가, 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039929AB-A9BF-455D-8CC8-A0DFD6A58B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343572">
                  <a:off x="4803261" y="3561882"/>
                  <a:ext cx="2642631" cy="2141443"/>
                </a:xfrm>
                <a:prstGeom prst="rect">
                  <a:avLst/>
                </a:prstGeom>
              </p:spPr>
            </p:pic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418C9755-C3C0-4C0F-9477-569956BACFCA}"/>
                    </a:ext>
                  </a:extLst>
                </p:cNvPr>
                <p:cNvGrpSpPr/>
                <p:nvPr/>
              </p:nvGrpSpPr>
              <p:grpSpPr>
                <a:xfrm>
                  <a:off x="5085951" y="3732060"/>
                  <a:ext cx="504992" cy="944632"/>
                  <a:chOff x="1342239" y="3565321"/>
                  <a:chExt cx="713064" cy="1333849"/>
                </a:xfrm>
                <a:solidFill>
                  <a:schemeClr val="accent2">
                    <a:lumMod val="60000"/>
                    <a:lumOff val="40000"/>
                  </a:schemeClr>
                </a:solidFill>
              </p:grpSpPr>
              <p:sp>
                <p:nvSpPr>
                  <p:cNvPr id="32" name="원통형 261">
                    <a:extLst>
                      <a:ext uri="{FF2B5EF4-FFF2-40B4-BE49-F238E27FC236}">
                        <a16:creationId xmlns:a16="http://schemas.microsoft.com/office/drawing/2014/main" id="{7BC9326E-F20B-4855-871D-36720D04AD3B}"/>
                      </a:ext>
                    </a:extLst>
                  </p:cNvPr>
                  <p:cNvSpPr/>
                  <p:nvPr/>
                </p:nvSpPr>
                <p:spPr>
                  <a:xfrm>
                    <a:off x="1342239" y="416932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원통형 262">
                    <a:extLst>
                      <a:ext uri="{FF2B5EF4-FFF2-40B4-BE49-F238E27FC236}">
                        <a16:creationId xmlns:a16="http://schemas.microsoft.com/office/drawing/2014/main" id="{94B8A352-DB77-461B-B254-63AE750020BD}"/>
                      </a:ext>
                    </a:extLst>
                  </p:cNvPr>
                  <p:cNvSpPr/>
                  <p:nvPr/>
                </p:nvSpPr>
                <p:spPr>
                  <a:xfrm>
                    <a:off x="1342239" y="408543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원통형 263">
                    <a:extLst>
                      <a:ext uri="{FF2B5EF4-FFF2-40B4-BE49-F238E27FC236}">
                        <a16:creationId xmlns:a16="http://schemas.microsoft.com/office/drawing/2014/main" id="{28863DBC-B35B-4D98-A2D1-E444F6D878B0}"/>
                      </a:ext>
                    </a:extLst>
                  </p:cNvPr>
                  <p:cNvSpPr/>
                  <p:nvPr/>
                </p:nvSpPr>
                <p:spPr>
                  <a:xfrm>
                    <a:off x="1342239" y="400154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원통형 264">
                    <a:extLst>
                      <a:ext uri="{FF2B5EF4-FFF2-40B4-BE49-F238E27FC236}">
                        <a16:creationId xmlns:a16="http://schemas.microsoft.com/office/drawing/2014/main" id="{2C8BD22A-6617-40C1-BB18-40C296AF0CA6}"/>
                      </a:ext>
                    </a:extLst>
                  </p:cNvPr>
                  <p:cNvSpPr/>
                  <p:nvPr/>
                </p:nvSpPr>
                <p:spPr>
                  <a:xfrm>
                    <a:off x="1342239" y="391765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원통형 265">
                    <a:extLst>
                      <a:ext uri="{FF2B5EF4-FFF2-40B4-BE49-F238E27FC236}">
                        <a16:creationId xmlns:a16="http://schemas.microsoft.com/office/drawing/2014/main" id="{EFFA10C5-56EB-4E09-A877-DBE84C2859D0}"/>
                      </a:ext>
                    </a:extLst>
                  </p:cNvPr>
                  <p:cNvSpPr/>
                  <p:nvPr/>
                </p:nvSpPr>
                <p:spPr>
                  <a:xfrm>
                    <a:off x="1342239" y="3825379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원통형 266">
                    <a:extLst>
                      <a:ext uri="{FF2B5EF4-FFF2-40B4-BE49-F238E27FC236}">
                        <a16:creationId xmlns:a16="http://schemas.microsoft.com/office/drawing/2014/main" id="{83200CD8-133D-4684-B8E0-BA5C249D9716}"/>
                      </a:ext>
                    </a:extLst>
                  </p:cNvPr>
                  <p:cNvSpPr/>
                  <p:nvPr/>
                </p:nvSpPr>
                <p:spPr>
                  <a:xfrm>
                    <a:off x="1342239" y="3724712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원통형 267">
                    <a:extLst>
                      <a:ext uri="{FF2B5EF4-FFF2-40B4-BE49-F238E27FC236}">
                        <a16:creationId xmlns:a16="http://schemas.microsoft.com/office/drawing/2014/main" id="{0A487D0E-1B0C-4891-B9E7-305206039118}"/>
                      </a:ext>
                    </a:extLst>
                  </p:cNvPr>
                  <p:cNvSpPr/>
                  <p:nvPr/>
                </p:nvSpPr>
                <p:spPr>
                  <a:xfrm>
                    <a:off x="1342239" y="3649211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원통형 268">
                    <a:extLst>
                      <a:ext uri="{FF2B5EF4-FFF2-40B4-BE49-F238E27FC236}">
                        <a16:creationId xmlns:a16="http://schemas.microsoft.com/office/drawing/2014/main" id="{6E19AA1B-BAE6-4E05-9930-33665BFA739C}"/>
                      </a:ext>
                    </a:extLst>
                  </p:cNvPr>
                  <p:cNvSpPr/>
                  <p:nvPr/>
                </p:nvSpPr>
                <p:spPr>
                  <a:xfrm>
                    <a:off x="1342239" y="3565321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8" name="원통형 269">
                  <a:extLst>
                    <a:ext uri="{FF2B5EF4-FFF2-40B4-BE49-F238E27FC236}">
                      <a16:creationId xmlns:a16="http://schemas.microsoft.com/office/drawing/2014/main" id="{3421301A-16E1-458B-B7B5-3FD4E7EFAD9B}"/>
                    </a:ext>
                  </a:extLst>
                </p:cNvPr>
                <p:cNvSpPr/>
                <p:nvPr/>
              </p:nvSpPr>
              <p:spPr>
                <a:xfrm>
                  <a:off x="5038422" y="2632960"/>
                  <a:ext cx="600049" cy="2043733"/>
                </a:xfrm>
                <a:prstGeom prst="can">
                  <a:avLst/>
                </a:prstGeom>
                <a:solidFill>
                  <a:schemeClr val="bg2">
                    <a:lumMod val="10000"/>
                    <a:alpha val="3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0911033-4415-4F5F-9724-B7F326DBEDEF}"/>
                    </a:ext>
                  </a:extLst>
                </p:cNvPr>
                <p:cNvSpPr/>
                <p:nvPr/>
              </p:nvSpPr>
              <p:spPr>
                <a:xfrm>
                  <a:off x="5945693" y="4573194"/>
                  <a:ext cx="222209" cy="118822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그림 29" descr="모자이(가) 표시된 사진&#10;&#10;자동 생성된 설명">
                  <a:extLst>
                    <a:ext uri="{FF2B5EF4-FFF2-40B4-BE49-F238E27FC236}">
                      <a16:creationId xmlns:a16="http://schemas.microsoft.com/office/drawing/2014/main" id="{67D38651-2713-4B5E-AC4D-D3E9D562A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>
                              <a14:foregroundMark x1="90000" y1="47143" x2="90000" y2="47143"/>
                              <a14:foregroundMark x1="10714" y1="50000" x2="10714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4220" y="4668182"/>
                  <a:ext cx="609225" cy="304613"/>
                </a:xfrm>
                <a:prstGeom prst="rect">
                  <a:avLst/>
                </a:prstGeom>
              </p:spPr>
            </p:pic>
            <p:sp>
              <p:nvSpPr>
                <p:cNvPr id="31" name="화살표: 오른쪽으로 구부러짐 1">
                  <a:extLst>
                    <a:ext uri="{FF2B5EF4-FFF2-40B4-BE49-F238E27FC236}">
                      <a16:creationId xmlns:a16="http://schemas.microsoft.com/office/drawing/2014/main" id="{54432919-DF9B-47B6-8017-143C3972DE2C}"/>
                    </a:ext>
                  </a:extLst>
                </p:cNvPr>
                <p:cNvSpPr/>
                <p:nvPr/>
              </p:nvSpPr>
              <p:spPr>
                <a:xfrm>
                  <a:off x="4748937" y="4641789"/>
                  <a:ext cx="346675" cy="476504"/>
                </a:xfrm>
                <a:prstGeom prst="curvedRigh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8669496" y="3286914"/>
                <a:ext cx="3016868" cy="3289124"/>
                <a:chOff x="7918296" y="2632960"/>
                <a:chExt cx="4042248" cy="3114454"/>
              </a:xfrm>
            </p:grpSpPr>
            <p:sp>
              <p:nvSpPr>
                <p:cNvPr id="42" name="순서도: 자기 디스크 41">
                  <a:extLst>
                    <a:ext uri="{FF2B5EF4-FFF2-40B4-BE49-F238E27FC236}">
                      <a16:creationId xmlns:a16="http://schemas.microsoft.com/office/drawing/2014/main" id="{6ADA1FB5-E13B-45CF-A899-2A71572712EB}"/>
                    </a:ext>
                  </a:extLst>
                </p:cNvPr>
                <p:cNvSpPr/>
                <p:nvPr/>
              </p:nvSpPr>
              <p:spPr>
                <a:xfrm>
                  <a:off x="9777906" y="4744141"/>
                  <a:ext cx="285696" cy="516874"/>
                </a:xfrm>
                <a:prstGeom prst="flowChartMagneticDisk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3" name="그림 42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67050544-1548-4470-9C3D-9BD24569E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8654" b="88462" l="6399" r="93899">
                              <a14:foregroundMark x1="6399" y1="64423" x2="6399" y2="64423"/>
                              <a14:foregroundMark x1="91815" y1="35577" x2="91815" y2="35577"/>
                              <a14:foregroundMark x1="93899" y1="44231" x2="93899" y2="442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18296" y="4385283"/>
                  <a:ext cx="4042248" cy="701641"/>
                </a:xfrm>
                <a:prstGeom prst="rect">
                  <a:avLst/>
                </a:prstGeom>
              </p:spPr>
            </p:pic>
            <p:pic>
              <p:nvPicPr>
                <p:cNvPr id="44" name="그림 43" descr="십자가, 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648A4BAA-A00B-45C3-83D9-20E6594269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5426" y="3605971"/>
                  <a:ext cx="2642631" cy="2141443"/>
                </a:xfrm>
                <a:prstGeom prst="rect">
                  <a:avLst/>
                </a:prstGeom>
              </p:spPr>
            </p:pic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D993626-8144-413B-B91A-3BFD57ACBD14}"/>
                    </a:ext>
                  </a:extLst>
                </p:cNvPr>
                <p:cNvGrpSpPr/>
                <p:nvPr/>
              </p:nvGrpSpPr>
              <p:grpSpPr>
                <a:xfrm>
                  <a:off x="8938116" y="3791471"/>
                  <a:ext cx="504992" cy="944632"/>
                  <a:chOff x="1342239" y="3649211"/>
                  <a:chExt cx="713064" cy="1333849"/>
                </a:xfrm>
                <a:solidFill>
                  <a:schemeClr val="accent2">
                    <a:lumMod val="60000"/>
                    <a:lumOff val="40000"/>
                  </a:schemeClr>
                </a:solidFill>
              </p:grpSpPr>
              <p:sp>
                <p:nvSpPr>
                  <p:cNvPr id="52" name="원통형 278">
                    <a:extLst>
                      <a:ext uri="{FF2B5EF4-FFF2-40B4-BE49-F238E27FC236}">
                        <a16:creationId xmlns:a16="http://schemas.microsoft.com/office/drawing/2014/main" id="{EA671410-17E1-4ADD-B1E4-852F6A648B6F}"/>
                      </a:ext>
                    </a:extLst>
                  </p:cNvPr>
                  <p:cNvSpPr/>
                  <p:nvPr/>
                </p:nvSpPr>
                <p:spPr>
                  <a:xfrm>
                    <a:off x="1342239" y="425321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원통형 279">
                    <a:extLst>
                      <a:ext uri="{FF2B5EF4-FFF2-40B4-BE49-F238E27FC236}">
                        <a16:creationId xmlns:a16="http://schemas.microsoft.com/office/drawing/2014/main" id="{5D3634BE-79D3-4CE0-B5A5-443CEF09D4B2}"/>
                      </a:ext>
                    </a:extLst>
                  </p:cNvPr>
                  <p:cNvSpPr/>
                  <p:nvPr/>
                </p:nvSpPr>
                <p:spPr>
                  <a:xfrm>
                    <a:off x="1342239" y="416932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원통형 280">
                    <a:extLst>
                      <a:ext uri="{FF2B5EF4-FFF2-40B4-BE49-F238E27FC236}">
                        <a16:creationId xmlns:a16="http://schemas.microsoft.com/office/drawing/2014/main" id="{D9A5A541-90B1-4259-919E-EC5BF544A149}"/>
                      </a:ext>
                    </a:extLst>
                  </p:cNvPr>
                  <p:cNvSpPr/>
                  <p:nvPr/>
                </p:nvSpPr>
                <p:spPr>
                  <a:xfrm>
                    <a:off x="1342239" y="408543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원통형 281">
                    <a:extLst>
                      <a:ext uri="{FF2B5EF4-FFF2-40B4-BE49-F238E27FC236}">
                        <a16:creationId xmlns:a16="http://schemas.microsoft.com/office/drawing/2014/main" id="{1D8B05D1-D1B6-43AC-914F-F67E8436B585}"/>
                      </a:ext>
                    </a:extLst>
                  </p:cNvPr>
                  <p:cNvSpPr/>
                  <p:nvPr/>
                </p:nvSpPr>
                <p:spPr>
                  <a:xfrm>
                    <a:off x="1342239" y="400154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원통형 282">
                    <a:extLst>
                      <a:ext uri="{FF2B5EF4-FFF2-40B4-BE49-F238E27FC236}">
                        <a16:creationId xmlns:a16="http://schemas.microsoft.com/office/drawing/2014/main" id="{BD838098-5F2A-4802-8EB6-283A15ED14B9}"/>
                      </a:ext>
                    </a:extLst>
                  </p:cNvPr>
                  <p:cNvSpPr/>
                  <p:nvPr/>
                </p:nvSpPr>
                <p:spPr>
                  <a:xfrm>
                    <a:off x="1342239" y="3917658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" name="원통형 283">
                    <a:extLst>
                      <a:ext uri="{FF2B5EF4-FFF2-40B4-BE49-F238E27FC236}">
                        <a16:creationId xmlns:a16="http://schemas.microsoft.com/office/drawing/2014/main" id="{9FC3CF79-9B0C-4300-B47B-D9E812AFA564}"/>
                      </a:ext>
                    </a:extLst>
                  </p:cNvPr>
                  <p:cNvSpPr/>
                  <p:nvPr/>
                </p:nvSpPr>
                <p:spPr>
                  <a:xfrm>
                    <a:off x="1342239" y="3825379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원통형 284">
                    <a:extLst>
                      <a:ext uri="{FF2B5EF4-FFF2-40B4-BE49-F238E27FC236}">
                        <a16:creationId xmlns:a16="http://schemas.microsoft.com/office/drawing/2014/main" id="{82C77BBF-B854-4F5C-AFCB-84201902BF06}"/>
                      </a:ext>
                    </a:extLst>
                  </p:cNvPr>
                  <p:cNvSpPr/>
                  <p:nvPr/>
                </p:nvSpPr>
                <p:spPr>
                  <a:xfrm>
                    <a:off x="1342239" y="3724712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원통형 285">
                    <a:extLst>
                      <a:ext uri="{FF2B5EF4-FFF2-40B4-BE49-F238E27FC236}">
                        <a16:creationId xmlns:a16="http://schemas.microsoft.com/office/drawing/2014/main" id="{37769DFD-E41B-4D2C-B624-CEEE94A27515}"/>
                      </a:ext>
                    </a:extLst>
                  </p:cNvPr>
                  <p:cNvSpPr/>
                  <p:nvPr/>
                </p:nvSpPr>
                <p:spPr>
                  <a:xfrm>
                    <a:off x="1342239" y="3649211"/>
                    <a:ext cx="713064" cy="729842"/>
                  </a:xfrm>
                  <a:prstGeom prst="ca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8" name="원통형 287">
                  <a:extLst>
                    <a:ext uri="{FF2B5EF4-FFF2-40B4-BE49-F238E27FC236}">
                      <a16:creationId xmlns:a16="http://schemas.microsoft.com/office/drawing/2014/main" id="{0CAAE8E7-318F-4977-A722-9D1E35E3E426}"/>
                    </a:ext>
                  </a:extLst>
                </p:cNvPr>
                <p:cNvSpPr/>
                <p:nvPr/>
              </p:nvSpPr>
              <p:spPr>
                <a:xfrm>
                  <a:off x="8883068" y="2632960"/>
                  <a:ext cx="600049" cy="2043733"/>
                </a:xfrm>
                <a:prstGeom prst="can">
                  <a:avLst/>
                </a:prstGeom>
                <a:solidFill>
                  <a:schemeClr val="bg2">
                    <a:lumMod val="10000"/>
                    <a:alpha val="3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56C7846-D44D-4751-8E2D-DC2FA0800FF6}"/>
                    </a:ext>
                  </a:extLst>
                </p:cNvPr>
                <p:cNvSpPr/>
                <p:nvPr/>
              </p:nvSpPr>
              <p:spPr>
                <a:xfrm>
                  <a:off x="9797858" y="4573194"/>
                  <a:ext cx="222209" cy="118822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95027F15-F34B-465B-9423-344DF25808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6087" b="90435" l="10000" r="90000">
                              <a14:foregroundMark x1="65714" y1="7826" x2="65714" y2="7826"/>
                              <a14:foregroundMark x1="34286" y1="90435" x2="34286" y2="90435"/>
                              <a14:foregroundMark x1="29286" y1="90435" x2="29286" y2="90435"/>
                              <a14:foregroundMark x1="70714" y1="6087" x2="70714" y2="6087"/>
                              <a14:backgroundMark x1="65000" y1="5217" x2="65000" y2="52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5887" y="5202813"/>
                  <a:ext cx="654120" cy="537313"/>
                </a:xfrm>
                <a:prstGeom prst="rect">
                  <a:avLst/>
                </a:prstGeom>
              </p:spPr>
            </p:pic>
            <p:sp>
              <p:nvSpPr>
                <p:cNvPr id="51" name="화살표: 오른쪽으로 구부러짐 49">
                  <a:extLst>
                    <a:ext uri="{FF2B5EF4-FFF2-40B4-BE49-F238E27FC236}">
                      <a16:creationId xmlns:a16="http://schemas.microsoft.com/office/drawing/2014/main" id="{35696A53-DD92-4E9E-AFC9-339F76F8A249}"/>
                    </a:ext>
                  </a:extLst>
                </p:cNvPr>
                <p:cNvSpPr/>
                <p:nvPr/>
              </p:nvSpPr>
              <p:spPr>
                <a:xfrm>
                  <a:off x="8599484" y="4641789"/>
                  <a:ext cx="346675" cy="476504"/>
                </a:xfrm>
                <a:prstGeom prst="curvedRigh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" name="오른쪽 화살표 2"/>
              <p:cNvSpPr/>
              <p:nvPr/>
            </p:nvSpPr>
            <p:spPr>
              <a:xfrm>
                <a:off x="4265802" y="4562883"/>
                <a:ext cx="483326" cy="54065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오른쪽 화살표 62"/>
              <p:cNvSpPr/>
              <p:nvPr/>
            </p:nvSpPr>
            <p:spPr>
              <a:xfrm>
                <a:off x="8098798" y="4561144"/>
                <a:ext cx="483326" cy="54065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689105" y="3129712"/>
              <a:ext cx="2465142" cy="600892"/>
              <a:chOff x="4510424" y="3252651"/>
              <a:chExt cx="2465142" cy="600892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4510424" y="3252651"/>
                <a:ext cx="2465142" cy="600892"/>
              </a:xfrm>
              <a:prstGeom prst="roundRect">
                <a:avLst/>
              </a:prstGeom>
              <a:noFill/>
              <a:ln w="38100">
                <a:solidFill>
                  <a:srgbClr val="97B8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519125" y="3373686"/>
                <a:ext cx="2456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궁서" panose="02030600000101010101" pitchFamily="18" charset="-127"/>
                    <a:ea typeface="궁서" panose="02030600000101010101" pitchFamily="18" charset="-127"/>
                  </a:rPr>
                  <a:t>동전이 반환되는 방법</a:t>
                </a: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929975" y="3430158"/>
              <a:ext cx="10085688" cy="3249870"/>
              <a:chOff x="929975" y="3430158"/>
              <a:chExt cx="10085688" cy="3249870"/>
            </a:xfrm>
          </p:grpSpPr>
          <p:cxnSp>
            <p:nvCxnSpPr>
              <p:cNvPr id="68" name="직선 연결선 67"/>
              <p:cNvCxnSpPr>
                <a:stCxn id="6" idx="3"/>
              </p:cNvCxnSpPr>
              <p:nvPr/>
            </p:nvCxnSpPr>
            <p:spPr>
              <a:xfrm flipV="1">
                <a:off x="7154247" y="3430158"/>
                <a:ext cx="3861416" cy="5255"/>
              </a:xfrm>
              <a:prstGeom prst="line">
                <a:avLst/>
              </a:prstGeom>
              <a:ln w="38100">
                <a:solidFill>
                  <a:srgbClr val="97B8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11015663" y="3430158"/>
                <a:ext cx="0" cy="3249869"/>
              </a:xfrm>
              <a:prstGeom prst="line">
                <a:avLst/>
              </a:prstGeom>
              <a:ln w="38100">
                <a:solidFill>
                  <a:srgbClr val="97B8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 flipH="1">
                <a:off x="929975" y="6680027"/>
                <a:ext cx="10085688" cy="0"/>
              </a:xfrm>
              <a:prstGeom prst="line">
                <a:avLst/>
              </a:prstGeom>
              <a:ln w="38100">
                <a:solidFill>
                  <a:srgbClr val="97B8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 flipV="1">
                <a:off x="929975" y="3435413"/>
                <a:ext cx="0" cy="3244615"/>
              </a:xfrm>
              <a:prstGeom prst="line">
                <a:avLst/>
              </a:prstGeom>
              <a:ln w="38100">
                <a:solidFill>
                  <a:srgbClr val="97B8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>
                <a:stCxn id="65" idx="1"/>
              </p:cNvCxnSpPr>
              <p:nvPr/>
            </p:nvCxnSpPr>
            <p:spPr>
              <a:xfrm flipH="1">
                <a:off x="929975" y="3430158"/>
                <a:ext cx="3759130" cy="0"/>
              </a:xfrm>
              <a:prstGeom prst="line">
                <a:avLst/>
              </a:prstGeom>
              <a:ln w="38100">
                <a:solidFill>
                  <a:srgbClr val="97B8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그룹 87"/>
          <p:cNvGrpSpPr/>
          <p:nvPr/>
        </p:nvGrpSpPr>
        <p:grpSpPr>
          <a:xfrm>
            <a:off x="2418892" y="4499643"/>
            <a:ext cx="7786275" cy="2273609"/>
            <a:chOff x="2322029" y="4403985"/>
            <a:chExt cx="7786275" cy="2273609"/>
          </a:xfrm>
        </p:grpSpPr>
        <p:sp>
          <p:nvSpPr>
            <p:cNvPr id="80" name="원통형 3">
              <a:extLst>
                <a:ext uri="{FF2B5EF4-FFF2-40B4-BE49-F238E27FC236}">
                  <a16:creationId xmlns:a16="http://schemas.microsoft.com/office/drawing/2014/main" id="{876D4630-9D08-4680-ACE4-2B484E675745}"/>
                </a:ext>
              </a:extLst>
            </p:cNvPr>
            <p:cNvSpPr/>
            <p:nvPr/>
          </p:nvSpPr>
          <p:spPr>
            <a:xfrm>
              <a:off x="2386727" y="4718110"/>
              <a:ext cx="447837" cy="1573444"/>
            </a:xfrm>
            <a:prstGeom prst="can">
              <a:avLst/>
            </a:prstGeom>
            <a:solidFill>
              <a:schemeClr val="bg2">
                <a:lumMod val="10000"/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22029" y="6415984"/>
              <a:ext cx="6468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동전통</a:t>
              </a:r>
              <a:endParaRPr lang="ko-KR" altLang="en-US" sz="1100" dirty="0"/>
            </a:p>
          </p:txBody>
        </p:sp>
        <p:pic>
          <p:nvPicPr>
            <p:cNvPr id="82" name="그림 81" descr="십자가, 그리기이(가) 표시된 사진&#10;&#10;자동 생성된 설명">
              <a:extLst>
                <a:ext uri="{FF2B5EF4-FFF2-40B4-BE49-F238E27FC236}">
                  <a16:creationId xmlns:a16="http://schemas.microsoft.com/office/drawing/2014/main" id="{C4C59783-46B5-40AE-A5D3-1EF73E260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797" y="4403985"/>
              <a:ext cx="1972286" cy="2261543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5004516" y="6409169"/>
              <a:ext cx="6468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반환판</a:t>
              </a:r>
              <a:endParaRPr lang="ko-KR" altLang="en-US" sz="1100" dirty="0"/>
            </a:p>
          </p:txBody>
        </p:sp>
        <p:pic>
          <p:nvPicPr>
            <p:cNvPr id="84" name="그림 83" descr="테이블이(가) 표시된 사진&#10;&#10;자동 생성된 설명">
              <a:extLst>
                <a:ext uri="{FF2B5EF4-FFF2-40B4-BE49-F238E27FC236}">
                  <a16:creationId xmlns:a16="http://schemas.microsoft.com/office/drawing/2014/main" id="{33DBBB19-FE77-4FC0-95E7-2438BA2A7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54" b="88462" l="6399" r="93899">
                          <a14:foregroundMark x1="6399" y1="64423" x2="6399" y2="64423"/>
                          <a14:foregroundMark x1="91815" y1="35577" x2="91815" y2="35577"/>
                          <a14:foregroundMark x1="93899" y1="44231" x2="93899" y2="4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1436" y="5294444"/>
              <a:ext cx="3016868" cy="740992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8219349" y="6415984"/>
              <a:ext cx="6468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테이블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428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FA50BE-CC4C-4EAE-9508-59D5FD87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24" y="1415142"/>
            <a:ext cx="3115342" cy="4945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DF38A5-A27B-4F6D-8807-5432755D2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14" y="1415142"/>
            <a:ext cx="3481852" cy="4945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13E0AE-0DBF-43E4-A4EC-2169829FF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071" y="1415144"/>
            <a:ext cx="3197832" cy="4945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81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A1AAC8-CA66-4759-89D0-0F3112A2194A}"/>
              </a:ext>
            </a:extLst>
          </p:cNvPr>
          <p:cNvSpPr txBox="1"/>
          <p:nvPr/>
        </p:nvSpPr>
        <p:spPr>
          <a:xfrm>
            <a:off x="3550425" y="312342"/>
            <a:ext cx="373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크기 분류에 대한 가능성 실험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D2D66-0A76-444E-A3BF-2F7BD013739E}"/>
              </a:ext>
            </a:extLst>
          </p:cNvPr>
          <p:cNvSpPr txBox="1"/>
          <p:nvPr/>
        </p:nvSpPr>
        <p:spPr>
          <a:xfrm>
            <a:off x="844305" y="1064101"/>
            <a:ext cx="345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통용되는 일본 주화</a:t>
            </a:r>
          </a:p>
        </p:txBody>
      </p:sp>
    </p:spTree>
    <p:extLst>
      <p:ext uri="{BB962C8B-B14F-4D97-AF65-F5344CB8AC3E}">
        <p14:creationId xmlns:p14="http://schemas.microsoft.com/office/powerpoint/2010/main" val="3409757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반환부 모델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8" name="그림 7" descr="십자가, 그리기이(가) 표시된 사진&#10;&#10;자동 생성된 설명">
            <a:extLst>
              <a:ext uri="{FF2B5EF4-FFF2-40B4-BE49-F238E27FC236}">
                <a16:creationId xmlns:a16="http://schemas.microsoft.com/office/drawing/2014/main" id="{C4C59783-46B5-40AE-A5D3-1EF73E260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7" y="4104736"/>
            <a:ext cx="2304660" cy="26304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477016" y="5019136"/>
            <a:ext cx="587829" cy="61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707945" y="4521605"/>
            <a:ext cx="2412062" cy="1754156"/>
            <a:chOff x="4707945" y="4521605"/>
            <a:chExt cx="2412062" cy="1754156"/>
          </a:xfrm>
        </p:grpSpPr>
        <p:sp>
          <p:nvSpPr>
            <p:cNvPr id="10" name="직사각형 9"/>
            <p:cNvSpPr/>
            <p:nvPr/>
          </p:nvSpPr>
          <p:spPr>
            <a:xfrm>
              <a:off x="4707945" y="4521605"/>
              <a:ext cx="2412062" cy="1754156"/>
            </a:xfrm>
            <a:prstGeom prst="rect">
              <a:avLst/>
            </a:prstGeom>
            <a:solidFill>
              <a:srgbClr val="3F5D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83633" y="4670896"/>
              <a:ext cx="927644" cy="671804"/>
            </a:xfrm>
            <a:prstGeom prst="rect">
              <a:avLst/>
            </a:prstGeom>
            <a:solidFill>
              <a:srgbClr val="EAE6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81967" y="4670896"/>
              <a:ext cx="927644" cy="671804"/>
            </a:xfrm>
            <a:prstGeom prst="rect">
              <a:avLst/>
            </a:prstGeom>
            <a:solidFill>
              <a:srgbClr val="EAE6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90644" y="5473328"/>
              <a:ext cx="927644" cy="671804"/>
            </a:xfrm>
            <a:prstGeom prst="rect">
              <a:avLst/>
            </a:prstGeom>
            <a:solidFill>
              <a:srgbClr val="EAE6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83633" y="5473328"/>
              <a:ext cx="927644" cy="671804"/>
            </a:xfrm>
            <a:prstGeom prst="rect">
              <a:avLst/>
            </a:prstGeom>
            <a:solidFill>
              <a:srgbClr val="EAE6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58681" y="1304378"/>
            <a:ext cx="10472059" cy="2022416"/>
            <a:chOff x="712743" y="1746212"/>
            <a:chExt cx="10472059" cy="2022416"/>
          </a:xfrm>
        </p:grpSpPr>
        <p:sp>
          <p:nvSpPr>
            <p:cNvPr id="5" name="직사각형 4"/>
            <p:cNvSpPr/>
            <p:nvPr/>
          </p:nvSpPr>
          <p:spPr>
            <a:xfrm>
              <a:off x="712743" y="1746212"/>
              <a:ext cx="4161454" cy="202241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119133" y="1833295"/>
              <a:ext cx="3348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궁서" panose="02030600000101010101" pitchFamily="18" charset="-127"/>
                  <a:ea typeface="궁서" panose="02030600000101010101" pitchFamily="18" charset="-127"/>
                </a:rPr>
                <a:t>십자 모양 </a:t>
              </a:r>
              <a:r>
                <a:rPr lang="ko-KR" altLang="en-US" dirty="0" err="1">
                  <a:latin typeface="궁서" panose="02030600000101010101" pitchFamily="18" charset="-127"/>
                  <a:ea typeface="궁서" panose="02030600000101010101" pitchFamily="18" charset="-127"/>
                </a:rPr>
                <a:t>반환판의</a:t>
              </a:r>
              <a:r>
                <a:rPr lang="ko-KR" altLang="en-US" dirty="0">
                  <a:latin typeface="궁서" panose="02030600000101010101" pitchFamily="18" charset="-127"/>
                  <a:ea typeface="궁서" panose="02030600000101010101" pitchFamily="18" charset="-127"/>
                </a:rPr>
                <a:t> 문제점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69287" y="2631141"/>
              <a:ext cx="35549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환전기가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충격을 받거나 기울어지면 동전이 떨어질 수도 있다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023348" y="1746212"/>
              <a:ext cx="4161454" cy="202241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19364" y="1833294"/>
              <a:ext cx="2304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궁서" panose="02030600000101010101" pitchFamily="18" charset="-127"/>
                  <a:ea typeface="궁서" panose="02030600000101010101" pitchFamily="18" charset="-127"/>
                </a:rPr>
                <a:t>해결방안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79892" y="2756357"/>
              <a:ext cx="355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반환판에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테두리를 만들어 준다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5530727" y="2202626"/>
              <a:ext cx="1063690" cy="7383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3823" y="865482"/>
            <a:ext cx="1463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반환판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설계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- 1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764" y="3848057"/>
            <a:ext cx="2802029" cy="234931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317633" y="6197374"/>
            <a:ext cx="163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 err="1"/>
              <a:t>캐드</a:t>
            </a:r>
            <a:r>
              <a:rPr lang="ko-KR" altLang="en-US" sz="1000" dirty="0"/>
              <a:t> 제작 모습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>
          <a:xfrm>
            <a:off x="5809611" y="5355792"/>
            <a:ext cx="172192" cy="104444"/>
          </a:xfrm>
          <a:prstGeom prst="rect">
            <a:avLst/>
          </a:prstGeom>
          <a:solidFill>
            <a:srgbClr val="EAE6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906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반환부 모델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823" y="865481"/>
            <a:ext cx="1398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반환판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설계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- 2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412141" y="1783807"/>
            <a:ext cx="2842221" cy="3687299"/>
            <a:chOff x="890024" y="1995043"/>
            <a:chExt cx="2842221" cy="3687299"/>
          </a:xfrm>
        </p:grpSpPr>
        <p:sp>
          <p:nvSpPr>
            <p:cNvPr id="5" name="직사각형 4"/>
            <p:cNvSpPr/>
            <p:nvPr/>
          </p:nvSpPr>
          <p:spPr>
            <a:xfrm>
              <a:off x="890024" y="1995043"/>
              <a:ext cx="2818501" cy="3687299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881" y="2101144"/>
              <a:ext cx="1736505" cy="151385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586776" y="3709311"/>
              <a:ext cx="1301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서보모터</a:t>
              </a:r>
              <a:endParaRPr lang="en-US" altLang="ko-KR" sz="900" dirty="0"/>
            </a:p>
            <a:p>
              <a:pPr algn="ctr"/>
              <a:r>
                <a:rPr lang="en-US" altLang="ko-KR" sz="900" dirty="0"/>
                <a:t>MG996R</a:t>
              </a:r>
              <a:endParaRPr lang="ko-KR" alt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90024" y="4349342"/>
                  <a:ext cx="2842221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MG996R</a:t>
                  </a:r>
                  <a:r>
                    <a:rPr lang="ko-KR" altLang="en-US" sz="12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은 </a:t>
                  </a:r>
                  <a14:m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°~180°</m:t>
                      </m:r>
                    </m:oMath>
                  </a14:m>
                  <a:r>
                    <a:rPr lang="ko-KR" altLang="en-US" sz="12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까지만 회전 가능</a:t>
                  </a:r>
                  <a:r>
                    <a:rPr lang="en-US" altLang="ko-KR" sz="12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.</a:t>
                  </a:r>
                </a:p>
                <a:p>
                  <a:pPr algn="ctr"/>
                  <a:endParaRPr lang="en-US" altLang="ko-KR" sz="12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2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따라서 기존 </a:t>
                  </a:r>
                  <a14:m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360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a14:m>
                  <a:r>
                    <a:rPr lang="ko-KR" altLang="en-US" sz="12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회전을 가정하고 만든 </a:t>
                  </a:r>
                  <a:r>
                    <a:rPr lang="ko-KR" altLang="en-US" sz="1200" dirty="0" err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반환판은</a:t>
                  </a:r>
                  <a:r>
                    <a:rPr lang="ko-KR" altLang="en-US" sz="12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수정이 필요함</a:t>
                  </a:r>
                  <a:r>
                    <a:rPr lang="en-US" altLang="ko-KR" sz="12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.</a:t>
                  </a:r>
                </a:p>
                <a:p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024" y="4349342"/>
                  <a:ext cx="2842221" cy="1015663"/>
                </a:xfrm>
                <a:prstGeom prst="rect">
                  <a:avLst/>
                </a:prstGeom>
                <a:blipFill>
                  <a:blip r:embed="rId5"/>
                  <a:stretch>
                    <a:fillRect t="-12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아래쪽 화살표 9"/>
          <p:cNvSpPr/>
          <p:nvPr/>
        </p:nvSpPr>
        <p:spPr>
          <a:xfrm>
            <a:off x="8357847" y="3733017"/>
            <a:ext cx="587828" cy="6577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7445730" y="1199538"/>
            <a:ext cx="2412062" cy="1754156"/>
            <a:chOff x="4707945" y="4521605"/>
            <a:chExt cx="2412062" cy="1754156"/>
          </a:xfrm>
        </p:grpSpPr>
        <p:sp>
          <p:nvSpPr>
            <p:cNvPr id="22" name="직사각형 21"/>
            <p:cNvSpPr/>
            <p:nvPr/>
          </p:nvSpPr>
          <p:spPr>
            <a:xfrm>
              <a:off x="4707945" y="4521605"/>
              <a:ext cx="2412062" cy="1754156"/>
            </a:xfrm>
            <a:prstGeom prst="rect">
              <a:avLst/>
            </a:prstGeom>
            <a:solidFill>
              <a:srgbClr val="3F5D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983633" y="4670896"/>
              <a:ext cx="927644" cy="671804"/>
            </a:xfrm>
            <a:prstGeom prst="rect">
              <a:avLst/>
            </a:prstGeom>
            <a:solidFill>
              <a:srgbClr val="EAE6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881967" y="4670896"/>
              <a:ext cx="927644" cy="671804"/>
            </a:xfrm>
            <a:prstGeom prst="rect">
              <a:avLst/>
            </a:prstGeom>
            <a:solidFill>
              <a:srgbClr val="EAE6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890644" y="5473328"/>
              <a:ext cx="927644" cy="671804"/>
            </a:xfrm>
            <a:prstGeom prst="rect">
              <a:avLst/>
            </a:prstGeom>
            <a:solidFill>
              <a:srgbClr val="EAE6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83633" y="5473328"/>
              <a:ext cx="927644" cy="671804"/>
            </a:xfrm>
            <a:prstGeom prst="rect">
              <a:avLst/>
            </a:prstGeom>
            <a:solidFill>
              <a:srgbClr val="EAE6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6182424" y="1661105"/>
            <a:ext cx="0" cy="4320000"/>
          </a:xfrm>
          <a:prstGeom prst="line">
            <a:avLst/>
          </a:prstGeom>
          <a:ln w="508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513103" y="4600233"/>
            <a:ext cx="2416629" cy="1107072"/>
            <a:chOff x="7441163" y="4917570"/>
            <a:chExt cx="2416629" cy="1107072"/>
          </a:xfrm>
        </p:grpSpPr>
        <p:sp>
          <p:nvSpPr>
            <p:cNvPr id="11" name="직사각형 10"/>
            <p:cNvSpPr/>
            <p:nvPr/>
          </p:nvSpPr>
          <p:spPr>
            <a:xfrm>
              <a:off x="7441163" y="4917570"/>
              <a:ext cx="2416629" cy="1107072"/>
            </a:xfrm>
            <a:prstGeom prst="rect">
              <a:avLst/>
            </a:prstGeom>
            <a:solidFill>
              <a:srgbClr val="3F5D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619752" y="5056191"/>
              <a:ext cx="927644" cy="671804"/>
            </a:xfrm>
            <a:prstGeom prst="rect">
              <a:avLst/>
            </a:prstGeom>
            <a:solidFill>
              <a:srgbClr val="EAE6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547396" y="5866616"/>
              <a:ext cx="172192" cy="104444"/>
            </a:xfrm>
            <a:prstGeom prst="rect">
              <a:avLst/>
            </a:prstGeom>
            <a:solidFill>
              <a:srgbClr val="EAE6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295636" y="3039747"/>
                <a:ext cx="3489748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동</a:t>
                </a:r>
                <a14:m>
                  <m:oMath xmlns:m="http://schemas.openxmlformats.org/officeDocument/2006/math">
                    <m:r>
                      <a:rPr lang="ko-KR" altLang="en-US" sz="1200" b="0" i="1" dirty="0" smtClean="0">
                        <a:latin typeface="Cambria Math" panose="02040503050406030204" pitchFamily="18" charset="0"/>
                      </a:rPr>
                      <m:t>전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하</m:t>
                    </m:r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나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를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반</m:t>
                    </m:r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환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시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서</m:t>
                    </m:r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보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모</m:t>
                    </m:r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터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ko-KR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sz="12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움직여서</a:t>
                </a:r>
                <a:endParaRPr lang="en-US" altLang="ko-KR" sz="1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2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동전을 떨어뜨림</a:t>
                </a:r>
                <a:r>
                  <a:rPr lang="en-US" altLang="ko-KR" sz="12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  <a:endParaRPr lang="ko-KR" altLang="en-US" sz="1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636" y="3039747"/>
                <a:ext cx="3489748" cy="465192"/>
              </a:xfrm>
              <a:prstGeom prst="rect">
                <a:avLst/>
              </a:prstGeom>
              <a:blipFill>
                <a:blip r:embed="rId6"/>
                <a:stretch>
                  <a:fillRect l="-175" t="-131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383901" y="5852543"/>
                <a:ext cx="34897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동전 하나를 반환 시 서</a:t>
                </a:r>
                <a14:m>
                  <m:oMath xmlns:m="http://schemas.openxmlformats.org/officeDocument/2006/math">
                    <m:r>
                      <a:rPr lang="ko-KR" altLang="en-US" sz="1200" b="0" i="1" dirty="0">
                        <a:latin typeface="Cambria Math" panose="02040503050406030204" pitchFamily="18" charset="0"/>
                      </a:rPr>
                      <m:t>보</m:t>
                    </m:r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모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터</m:t>
                    </m:r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ko-KR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sz="12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움직여서 동전을 떨어뜨리고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−90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ko-KR" altLang="en-US" sz="12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를 움직여서 원상태로 복귀함</a:t>
                </a:r>
                <a:r>
                  <a:rPr lang="en-US" altLang="ko-KR" sz="12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  <a:endParaRPr lang="ko-KR" altLang="en-US" sz="1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901" y="5852543"/>
                <a:ext cx="3489748" cy="646331"/>
              </a:xfrm>
              <a:prstGeom prst="rect">
                <a:avLst/>
              </a:prstGeom>
              <a:blipFill>
                <a:blip r:embed="rId7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/>
          <p:cNvSpPr/>
          <p:nvPr/>
        </p:nvSpPr>
        <p:spPr>
          <a:xfrm>
            <a:off x="8549226" y="2029729"/>
            <a:ext cx="172192" cy="104444"/>
          </a:xfrm>
          <a:prstGeom prst="rect">
            <a:avLst/>
          </a:prstGeom>
          <a:solidFill>
            <a:srgbClr val="EAE6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04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반환부 모델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823" y="865481"/>
            <a:ext cx="1365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반환판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설계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- 3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8839" y="1497372"/>
            <a:ext cx="10774320" cy="3416755"/>
            <a:chOff x="593087" y="1458685"/>
            <a:chExt cx="10774320" cy="34167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371" y="1458685"/>
              <a:ext cx="5021036" cy="306977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87" y="1458685"/>
              <a:ext cx="4686434" cy="306977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796142" y="4598441"/>
              <a:ext cx="2405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궁서" panose="02030600000101010101" pitchFamily="18" charset="-127"/>
                  <a:ea typeface="궁서" panose="02030600000101010101" pitchFamily="18" charset="-127"/>
                </a:rPr>
                <a:t>500</a:t>
              </a:r>
              <a:r>
                <a:rPr lang="ko-KR" altLang="en-US" sz="1200" dirty="0">
                  <a:latin typeface="궁서" panose="02030600000101010101" pitchFamily="18" charset="-127"/>
                  <a:ea typeface="궁서" panose="02030600000101010101" pitchFamily="18" charset="-127"/>
                </a:rPr>
                <a:t>원</a:t>
              </a:r>
              <a:r>
                <a:rPr lang="en-US" altLang="ko-KR" sz="1200" dirty="0">
                  <a:latin typeface="궁서" panose="02030600000101010101" pitchFamily="18" charset="-127"/>
                  <a:ea typeface="궁서" panose="02030600000101010101" pitchFamily="18" charset="-127"/>
                </a:rPr>
                <a:t>, 100</a:t>
              </a:r>
              <a:r>
                <a:rPr lang="ko-KR" altLang="en-US" sz="1200" dirty="0">
                  <a:latin typeface="궁서" panose="02030600000101010101" pitchFamily="18" charset="-127"/>
                  <a:ea typeface="궁서" panose="02030600000101010101" pitchFamily="18" charset="-127"/>
                </a:rPr>
                <a:t>원 </a:t>
              </a:r>
              <a:r>
                <a:rPr lang="ko-KR" altLang="en-US" sz="1200" dirty="0" err="1">
                  <a:latin typeface="궁서" panose="02030600000101010101" pitchFamily="18" charset="-127"/>
                  <a:ea typeface="궁서" panose="02030600000101010101" pitchFamily="18" charset="-127"/>
                </a:rPr>
                <a:t>반환판</a:t>
              </a:r>
              <a:r>
                <a:rPr lang="ko-KR" altLang="en-US" sz="1200" dirty="0">
                  <a:latin typeface="궁서" panose="02030600000101010101" pitchFamily="18" charset="-127"/>
                  <a:ea typeface="궁서" panose="02030600000101010101" pitchFamily="18" charset="-127"/>
                </a:rPr>
                <a:t> 설계도면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13914" y="4598441"/>
              <a:ext cx="2405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궁서" panose="02030600000101010101" pitchFamily="18" charset="-127"/>
                  <a:ea typeface="궁서" panose="02030600000101010101" pitchFamily="18" charset="-127"/>
                </a:rPr>
                <a:t>50</a:t>
              </a:r>
              <a:r>
                <a:rPr lang="ko-KR" altLang="en-US" sz="1200" dirty="0">
                  <a:latin typeface="궁서" panose="02030600000101010101" pitchFamily="18" charset="-127"/>
                  <a:ea typeface="궁서" panose="02030600000101010101" pitchFamily="18" charset="-127"/>
                </a:rPr>
                <a:t>원</a:t>
              </a:r>
              <a:r>
                <a:rPr lang="en-US" altLang="ko-KR" sz="1200" dirty="0">
                  <a:latin typeface="궁서" panose="02030600000101010101" pitchFamily="18" charset="-127"/>
                  <a:ea typeface="궁서" panose="02030600000101010101" pitchFamily="18" charset="-127"/>
                </a:rPr>
                <a:t>, 10</a:t>
              </a:r>
              <a:r>
                <a:rPr lang="ko-KR" altLang="en-US" sz="1200" dirty="0">
                  <a:latin typeface="궁서" panose="02030600000101010101" pitchFamily="18" charset="-127"/>
                  <a:ea typeface="궁서" panose="02030600000101010101" pitchFamily="18" charset="-127"/>
                </a:rPr>
                <a:t>원 </a:t>
              </a:r>
              <a:r>
                <a:rPr lang="ko-KR" altLang="en-US" sz="1200" dirty="0" err="1">
                  <a:latin typeface="궁서" panose="02030600000101010101" pitchFamily="18" charset="-127"/>
                  <a:ea typeface="궁서" panose="02030600000101010101" pitchFamily="18" charset="-127"/>
                </a:rPr>
                <a:t>반환판</a:t>
              </a:r>
              <a:r>
                <a:rPr lang="ko-KR" altLang="en-US" sz="1200" dirty="0">
                  <a:latin typeface="궁서" panose="02030600000101010101" pitchFamily="18" charset="-127"/>
                  <a:ea typeface="궁서" panose="02030600000101010101" pitchFamily="18" charset="-127"/>
                </a:rPr>
                <a:t> 설계도면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783732" y="5255891"/>
            <a:ext cx="6934199" cy="1393372"/>
            <a:chOff x="1861457" y="5355771"/>
            <a:chExt cx="6934199" cy="139337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861457" y="5355771"/>
              <a:ext cx="6934199" cy="1393372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95055" y="5847884"/>
              <a:ext cx="480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※</a:t>
              </a:r>
              <a:r>
                <a:rPr lang="ko-KR" altLang="en-US" sz="1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한국 동전의 두께는 </a:t>
              </a:r>
              <a:r>
                <a:rPr lang="en-US" altLang="ko-KR" sz="1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1.2~1.5mm </a:t>
              </a:r>
              <a:r>
                <a:rPr lang="ko-KR" altLang="en-US" sz="1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임을 고려하여 </a:t>
              </a:r>
              <a:r>
                <a:rPr lang="ko-KR" altLang="en-US" sz="1200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반환판의</a:t>
              </a:r>
              <a:r>
                <a:rPr lang="ko-KR" altLang="en-US" sz="1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두께를 </a:t>
              </a:r>
              <a:r>
                <a:rPr lang="en-US" altLang="ko-KR" sz="1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1mm</a:t>
              </a:r>
              <a:r>
                <a:rPr lang="ko-KR" altLang="en-US" sz="1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 설정</a:t>
              </a:r>
              <a:r>
                <a:rPr lang="en-US" altLang="ko-KR" sz="1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endPara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219" y="5508172"/>
              <a:ext cx="1779061" cy="1141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5961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반환부 모델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823" y="865481"/>
            <a:ext cx="1441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동전통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설계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- 1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5122" y="2139490"/>
            <a:ext cx="238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궁서" panose="02030600000101010101" pitchFamily="18" charset="-127"/>
                <a:ea typeface="궁서" panose="02030600000101010101" pitchFamily="18" charset="-127"/>
              </a:rPr>
              <a:t>설계 시 고려해야할 점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0673" y="3149141"/>
            <a:ext cx="564265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동전 두 개를 겹쳤을 때의 두께는 약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3mm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이므로 동전이 한 개씩 빠지기 위해서 테이블과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동전통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사이의 틈이 동전 한 개의 두께보다 크고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3mm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보다 작아야 합니다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이러한 점을 고려하여 틈을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2mm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설정하였습니다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동전통에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동전을 최대 얼마나 넣을 수 있는지를 고려해야 합니다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동전 한 개의 두께를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1.5mm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라고 가정했을 때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정도의 동전을 넣을 수 있도록 높이는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15cm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설정하였습니다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7123936" y="2259627"/>
            <a:ext cx="4578972" cy="3730156"/>
            <a:chOff x="7278162" y="2088877"/>
            <a:chExt cx="4578972" cy="3730156"/>
          </a:xfrm>
        </p:grpSpPr>
        <p:grpSp>
          <p:nvGrpSpPr>
            <p:cNvPr id="31" name="그룹 30"/>
            <p:cNvGrpSpPr/>
            <p:nvPr/>
          </p:nvGrpSpPr>
          <p:grpSpPr>
            <a:xfrm>
              <a:off x="7748833" y="2088877"/>
              <a:ext cx="4108301" cy="3730156"/>
              <a:chOff x="6777872" y="1524391"/>
              <a:chExt cx="4108301" cy="3730156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7216414" y="1524391"/>
                <a:ext cx="985158" cy="278674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349765" y="4311134"/>
                <a:ext cx="718457" cy="7620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직선 화살표 연결선 23"/>
              <p:cNvCxnSpPr/>
              <p:nvPr/>
            </p:nvCxnSpPr>
            <p:spPr>
              <a:xfrm>
                <a:off x="8290061" y="2220852"/>
                <a:ext cx="8528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9142896" y="2088877"/>
                <a:ext cx="10380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/>
                  <a:t>동전통</a:t>
                </a:r>
                <a:endParaRPr lang="ko-KR" altLang="en-US" sz="14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777872" y="4387334"/>
                <a:ext cx="1941783" cy="26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8680476" y="4264940"/>
                <a:ext cx="0" cy="100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8643280" y="4264940"/>
                <a:ext cx="74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8645263" y="4367744"/>
                <a:ext cx="74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/>
              <p:nvPr/>
            </p:nvCxnSpPr>
            <p:spPr>
              <a:xfrm>
                <a:off x="8680476" y="4318814"/>
                <a:ext cx="5454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9225951" y="4134148"/>
                <a:ext cx="16602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2mm </a:t>
                </a:r>
                <a:r>
                  <a:rPr lang="ko-KR" altLang="en-US" sz="1400" dirty="0"/>
                  <a:t>정도의 틈이 필요</a:t>
                </a:r>
              </a:p>
            </p:txBody>
          </p:sp>
          <p:cxnSp>
            <p:nvCxnSpPr>
              <p:cNvPr id="33" name="직선 화살표 연결선 32"/>
              <p:cNvCxnSpPr/>
              <p:nvPr/>
            </p:nvCxnSpPr>
            <p:spPr>
              <a:xfrm>
                <a:off x="8442461" y="5078745"/>
                <a:ext cx="8528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9295296" y="4946770"/>
                <a:ext cx="10380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테이블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 flipV="1">
                <a:off x="8442461" y="4647414"/>
                <a:ext cx="0" cy="43133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>
              <a:off x="7829386" y="2135071"/>
              <a:ext cx="194209" cy="2740549"/>
              <a:chOff x="7513229" y="2088877"/>
              <a:chExt cx="194209" cy="2740549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7610334" y="2088877"/>
                <a:ext cx="0" cy="2740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7513229" y="2090350"/>
                <a:ext cx="194209" cy="1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7513229" y="4827953"/>
                <a:ext cx="194209" cy="1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7278162" y="3324710"/>
              <a:ext cx="941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15cm</a:t>
              </a:r>
              <a:endParaRPr lang="ko-KR" altLang="en-US" sz="1400" dirty="0"/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2235122" y="2090349"/>
            <a:ext cx="2269856" cy="432133"/>
          </a:xfrm>
          <a:prstGeom prst="roundRect">
            <a:avLst/>
          </a:prstGeom>
          <a:noFill/>
          <a:ln w="38100">
            <a:solidFill>
              <a:srgbClr val="97B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>
            <a:stCxn id="5" idx="3"/>
          </p:cNvCxnSpPr>
          <p:nvPr/>
        </p:nvCxnSpPr>
        <p:spPr>
          <a:xfrm flipV="1">
            <a:off x="4504978" y="2305821"/>
            <a:ext cx="1808095" cy="595"/>
          </a:xfrm>
          <a:prstGeom prst="line">
            <a:avLst/>
          </a:prstGeom>
          <a:ln w="508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313073" y="2305821"/>
            <a:ext cx="0" cy="3292495"/>
          </a:xfrm>
          <a:prstGeom prst="line">
            <a:avLst/>
          </a:prstGeom>
          <a:ln w="508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430924" y="5598316"/>
            <a:ext cx="5882149" cy="0"/>
          </a:xfrm>
          <a:prstGeom prst="line">
            <a:avLst/>
          </a:prstGeom>
          <a:ln w="508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430924" y="2308767"/>
            <a:ext cx="0" cy="3289549"/>
          </a:xfrm>
          <a:prstGeom prst="line">
            <a:avLst/>
          </a:prstGeom>
          <a:ln w="508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5" idx="1"/>
          </p:cNvCxnSpPr>
          <p:nvPr/>
        </p:nvCxnSpPr>
        <p:spPr>
          <a:xfrm flipH="1" flipV="1">
            <a:off x="430924" y="2305821"/>
            <a:ext cx="1804198" cy="595"/>
          </a:xfrm>
          <a:prstGeom prst="line">
            <a:avLst/>
          </a:prstGeom>
          <a:ln w="508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056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반환부 모델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823" y="865481"/>
            <a:ext cx="1441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동전통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설계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- 2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7" y="1724297"/>
            <a:ext cx="5337450" cy="38927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74" y="1724297"/>
            <a:ext cx="4340457" cy="3892732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9836331" y="4219303"/>
            <a:ext cx="1162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998926" y="4036423"/>
            <a:ext cx="104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2mm </a:t>
            </a:r>
            <a:r>
              <a:rPr lang="ko-KR" altLang="en-US" dirty="0"/>
              <a:t>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34862" y="6029569"/>
            <a:ext cx="4950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궁서" panose="02030600000101010101" pitchFamily="18" charset="-127"/>
                <a:ea typeface="궁서" panose="02030600000101010101" pitchFamily="18" charset="-127"/>
              </a:rPr>
              <a:t>-</a:t>
            </a:r>
            <a:r>
              <a:rPr lang="ko-KR" altLang="en-US" sz="1600" dirty="0" err="1">
                <a:latin typeface="궁서" panose="02030600000101010101" pitchFamily="18" charset="-127"/>
                <a:ea typeface="궁서" panose="02030600000101010101" pitchFamily="18" charset="-127"/>
              </a:rPr>
              <a:t>캐드를</a:t>
            </a:r>
            <a:r>
              <a:rPr lang="ko-KR" altLang="en-US" sz="1600" dirty="0">
                <a:latin typeface="궁서" panose="02030600000101010101" pitchFamily="18" charset="-127"/>
                <a:ea typeface="궁서" panose="02030600000101010101" pitchFamily="18" charset="-127"/>
              </a:rPr>
              <a:t> 이용하여 설계한 초기 동전통의 모습</a:t>
            </a:r>
            <a:r>
              <a:rPr lang="en-US" altLang="ko-KR" sz="1600" dirty="0">
                <a:latin typeface="궁서" panose="02030600000101010101" pitchFamily="18" charset="-127"/>
                <a:ea typeface="궁서" panose="02030600000101010101" pitchFamily="18" charset="-127"/>
              </a:rPr>
              <a:t>-</a:t>
            </a:r>
            <a:r>
              <a:rPr lang="ko-KR" altLang="en-US" sz="16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954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반환부 모델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823" y="865481"/>
            <a:ext cx="1441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 설계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7" y="1407336"/>
            <a:ext cx="4865180" cy="29916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63" y="1407336"/>
            <a:ext cx="5042263" cy="299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0587" y="4610659"/>
            <a:ext cx="4950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궁서" panose="02030600000101010101" pitchFamily="18" charset="-127"/>
                <a:ea typeface="궁서" panose="02030600000101010101" pitchFamily="18" charset="-127"/>
              </a:rPr>
              <a:t>-</a:t>
            </a:r>
            <a:r>
              <a:rPr lang="ko-KR" altLang="en-US" sz="1600" dirty="0" err="1">
                <a:latin typeface="궁서" panose="02030600000101010101" pitchFamily="18" charset="-127"/>
                <a:ea typeface="궁서" panose="02030600000101010101" pitchFamily="18" charset="-127"/>
              </a:rPr>
              <a:t>캐드를</a:t>
            </a:r>
            <a:r>
              <a:rPr lang="ko-KR" altLang="en-US" sz="1600" dirty="0">
                <a:latin typeface="궁서" panose="02030600000101010101" pitchFamily="18" charset="-127"/>
                <a:ea typeface="궁서" panose="02030600000101010101" pitchFamily="18" charset="-127"/>
              </a:rPr>
              <a:t> 이용하여 설계한 초기 테이블의 모습</a:t>
            </a:r>
            <a:r>
              <a:rPr lang="en-US" altLang="ko-KR" sz="1600" dirty="0">
                <a:latin typeface="궁서" panose="02030600000101010101" pitchFamily="18" charset="-127"/>
                <a:ea typeface="궁서" panose="02030600000101010101" pitchFamily="18" charset="-127"/>
              </a:rPr>
              <a:t>-</a:t>
            </a:r>
            <a:r>
              <a:rPr lang="ko-KR" altLang="en-US" sz="16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455539" y="5451766"/>
            <a:ext cx="7280918" cy="1175657"/>
            <a:chOff x="3025677" y="5499463"/>
            <a:chExt cx="7280918" cy="1175657"/>
          </a:xfrm>
        </p:grpSpPr>
        <p:sp>
          <p:nvSpPr>
            <p:cNvPr id="5" name="TextBox 4"/>
            <p:cNvSpPr txBox="1"/>
            <p:nvPr/>
          </p:nvSpPr>
          <p:spPr>
            <a:xfrm>
              <a:off x="3273872" y="5651841"/>
              <a:ext cx="70327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동전통과의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결합을 위해 테이블 뒤에 사각형의 홈을 만듦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  <a:p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서보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모터와 </a:t>
              </a:r>
              <a:r>
                <a:rPr lang="ko-KR" altLang="en-US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반환판을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연결하기 위해 테이블 앞쪽의 구멍을 만듦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025677" y="5499463"/>
              <a:ext cx="728091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0306595" y="5499463"/>
              <a:ext cx="0" cy="117565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025677" y="5499463"/>
              <a:ext cx="0" cy="117565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025677" y="6675120"/>
              <a:ext cx="728091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2656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초기 반환부 모델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823" y="865481"/>
            <a:ext cx="280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초기 반환부 모델의 문제점과 결론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1674222" y="1194173"/>
            <a:ext cx="8843554" cy="2352874"/>
            <a:chOff x="1685109" y="1478447"/>
            <a:chExt cx="8843554" cy="2352874"/>
          </a:xfrm>
        </p:grpSpPr>
        <p:sp>
          <p:nvSpPr>
            <p:cNvPr id="5" name="TextBox 4"/>
            <p:cNvSpPr txBox="1"/>
            <p:nvPr/>
          </p:nvSpPr>
          <p:spPr>
            <a:xfrm>
              <a:off x="1854925" y="2076995"/>
              <a:ext cx="843678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동전통의 하중이 앞으로 쏠려서 </a:t>
              </a:r>
              <a:r>
                <a:rPr lang="ko-KR" altLang="en-US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동전통과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테이블 사이의 틈을 안정적으로 확보하는 데에 문제가 있다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반환판의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원활한 회전과 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2mm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의 틈을 동시의 고려한 결과 동전통의 부피가 너무 커진다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  <a:p>
              <a:endParaRPr lang="ko-KR" alt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050050" y="1478447"/>
              <a:ext cx="22455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궁서" panose="02030600000101010101" pitchFamily="18" charset="-127"/>
                  <a:ea typeface="궁서" panose="02030600000101010101" pitchFamily="18" charset="-127"/>
                </a:rPr>
                <a:t>초기 모델의 문제점</a:t>
              </a: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918166" y="1492644"/>
              <a:ext cx="2377440" cy="369332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685109" y="1677310"/>
              <a:ext cx="8843554" cy="2154011"/>
              <a:chOff x="1685109" y="1677310"/>
              <a:chExt cx="8843554" cy="2154011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10528663" y="1677310"/>
                <a:ext cx="0" cy="215401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 flipH="1">
                <a:off x="1685109" y="3831321"/>
                <a:ext cx="884355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 flipV="1">
                <a:off x="1685109" y="1677310"/>
                <a:ext cx="0" cy="215401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>
                <a:stCxn id="6" idx="3"/>
              </p:cNvCxnSpPr>
              <p:nvPr/>
            </p:nvCxnSpPr>
            <p:spPr>
              <a:xfrm>
                <a:off x="7295606" y="1677310"/>
                <a:ext cx="323305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stCxn id="6" idx="1"/>
              </p:cNvCxnSpPr>
              <p:nvPr/>
            </p:nvCxnSpPr>
            <p:spPr>
              <a:xfrm flipH="1">
                <a:off x="1685109" y="1677310"/>
                <a:ext cx="323305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1740164" y="4109183"/>
            <a:ext cx="8843554" cy="2368627"/>
            <a:chOff x="1685109" y="1462694"/>
            <a:chExt cx="8843554" cy="2368627"/>
          </a:xfrm>
        </p:grpSpPr>
        <p:sp>
          <p:nvSpPr>
            <p:cNvPr id="39" name="TextBox 38"/>
            <p:cNvSpPr txBox="1"/>
            <p:nvPr/>
          </p:nvSpPr>
          <p:spPr>
            <a:xfrm>
              <a:off x="5766742" y="1462694"/>
              <a:ext cx="22455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궁서" panose="02030600000101010101" pitchFamily="18" charset="-127"/>
                  <a:ea typeface="궁서" panose="02030600000101010101" pitchFamily="18" charset="-127"/>
                </a:rPr>
                <a:t>결론</a:t>
              </a:r>
              <a:endParaRPr lang="ko-KR" altLang="en-US" dirty="0"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4918166" y="1492644"/>
              <a:ext cx="2377440" cy="369332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685109" y="1677310"/>
              <a:ext cx="8843554" cy="2154011"/>
              <a:chOff x="1685109" y="1677310"/>
              <a:chExt cx="8843554" cy="2154011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10528663" y="1677310"/>
                <a:ext cx="0" cy="215401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flipH="1">
                <a:off x="1685109" y="3831321"/>
                <a:ext cx="884355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flipV="1">
                <a:off x="1685109" y="1677310"/>
                <a:ext cx="0" cy="215401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>
                <a:stCxn id="40" idx="3"/>
              </p:cNvCxnSpPr>
              <p:nvPr/>
            </p:nvCxnSpPr>
            <p:spPr>
              <a:xfrm>
                <a:off x="7295606" y="1677310"/>
                <a:ext cx="323305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stCxn id="40" idx="1"/>
              </p:cNvCxnSpPr>
              <p:nvPr/>
            </p:nvCxnSpPr>
            <p:spPr>
              <a:xfrm flipH="1">
                <a:off x="1685109" y="1677310"/>
                <a:ext cx="323305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/>
          <p:cNvSpPr txBox="1"/>
          <p:nvPr/>
        </p:nvSpPr>
        <p:spPr>
          <a:xfrm>
            <a:off x="2001215" y="4815817"/>
            <a:ext cx="8582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테이블과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동전통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사이의 </a:t>
            </a:r>
            <a:r>
              <a:rPr lang="en-US" altLang="ko-KR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2mm</a:t>
            </a:r>
            <a:r>
              <a:rPr lang="ko-KR" altLang="en-US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틈을 안정적으로 확보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할 방법을 찾고 전체적인 </a:t>
            </a:r>
            <a:r>
              <a:rPr lang="ko-KR" altLang="en-US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부피를 최소화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할 수 있도록 설계를 다시 한다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반환판이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회전이 아닌 직선 운동을 하도록 설계한다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 algn="ctr">
              <a:buFont typeface="+mj-lt"/>
              <a:buAutoNum type="arabicPeriod"/>
            </a:pP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773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현재 반환부 모델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한승구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89118" y="1053737"/>
            <a:ext cx="2734491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새로운 </a:t>
            </a:r>
            <a:r>
              <a:rPr lang="ko-KR" altLang="en-US" dirty="0" err="1">
                <a:solidFill>
                  <a:schemeClr val="tx1"/>
                </a:solidFill>
              </a:rPr>
              <a:t>반환부</a:t>
            </a:r>
            <a:r>
              <a:rPr lang="ko-KR" altLang="en-US" dirty="0">
                <a:solidFill>
                  <a:schemeClr val="tx1"/>
                </a:solidFill>
              </a:rPr>
              <a:t> 설계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772253" y="5808617"/>
            <a:ext cx="4448638" cy="931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초기의 단점들을 보완하여 만든 </a:t>
            </a:r>
            <a:r>
              <a:rPr lang="ko-KR" altLang="en-US" dirty="0" err="1">
                <a:solidFill>
                  <a:schemeClr val="tx1"/>
                </a:solidFill>
              </a:rPr>
              <a:t>동전통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0" name="Picture 6" descr="C:\Users\한승구\Desktop\동전통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026" y="2122538"/>
            <a:ext cx="2602816" cy="347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한승구\Desktop\동전통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34" y="2146338"/>
            <a:ext cx="2723129" cy="342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6265887" y="3248297"/>
            <a:ext cx="770711" cy="84473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225861" y="3396343"/>
            <a:ext cx="770711" cy="84473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C:\Users\한승구\Desktop\반환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8341299" y="2122538"/>
            <a:ext cx="2544255" cy="339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9474926" y="2386149"/>
            <a:ext cx="705394" cy="1854926"/>
          </a:xfrm>
          <a:prstGeom prst="ellipse">
            <a:avLst/>
          </a:prstGeom>
          <a:noFill/>
          <a:ln w="22225">
            <a:solidFill>
              <a:srgbClr val="3F5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488262" y="3239441"/>
            <a:ext cx="705394" cy="618308"/>
          </a:xfrm>
          <a:prstGeom prst="ellipse">
            <a:avLst/>
          </a:prstGeom>
          <a:noFill/>
          <a:ln w="22225">
            <a:solidFill>
              <a:srgbClr val="3F5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771130" y="5707493"/>
            <a:ext cx="1782607" cy="4041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동전통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밑부분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583349" y="5758055"/>
            <a:ext cx="2060153" cy="4041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새롭게 설계된  반환 판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37290" y="1166949"/>
            <a:ext cx="956366" cy="679268"/>
          </a:xfrm>
          <a:prstGeom prst="roundRect">
            <a:avLst/>
          </a:prstGeom>
          <a:noFill/>
          <a:ln w="22225" cmpd="sng">
            <a:solidFill>
              <a:srgbClr val="4C3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u="sng" dirty="0">
                <a:solidFill>
                  <a:srgbClr val="FF0000"/>
                </a:solidFill>
              </a:rPr>
              <a:t>2mm</a:t>
            </a:r>
            <a:endParaRPr lang="ko-KR" altLang="en-US" b="1" u="sng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840959" y="1968137"/>
            <a:ext cx="0" cy="1201783"/>
          </a:xfrm>
          <a:prstGeom prst="straightConnector1">
            <a:avLst/>
          </a:prstGeom>
          <a:ln w="222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48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현재 반환부 모델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한승구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2486" y="1099751"/>
            <a:ext cx="3954163" cy="5461687"/>
            <a:chOff x="432486" y="1099751"/>
            <a:chExt cx="3954163" cy="5461687"/>
          </a:xfrm>
        </p:grpSpPr>
        <p:sp>
          <p:nvSpPr>
            <p:cNvPr id="10" name="직사각형 9"/>
            <p:cNvSpPr/>
            <p:nvPr/>
          </p:nvSpPr>
          <p:spPr>
            <a:xfrm>
              <a:off x="432486" y="1099751"/>
              <a:ext cx="3954163" cy="5461687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7164" y="1537658"/>
              <a:ext cx="3299291" cy="4585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500</a:t>
              </a:r>
              <a:r>
                <a:rPr lang="ko-KR" altLang="en-US" dirty="0"/>
                <a:t>원 </a:t>
              </a:r>
              <a:r>
                <a:rPr lang="ko-KR" altLang="en-US" dirty="0" err="1"/>
                <a:t>동전통</a:t>
              </a:r>
              <a:endParaRPr lang="en-US" altLang="ko-KR" dirty="0"/>
            </a:p>
            <a:p>
              <a:r>
                <a:rPr lang="ko-KR" altLang="en-US" sz="1400" dirty="0"/>
                <a:t>높이 </a:t>
              </a:r>
              <a:r>
                <a:rPr lang="en-US" altLang="ko-KR" sz="1400" dirty="0"/>
                <a:t>152 </a:t>
              </a:r>
              <a:r>
                <a:rPr lang="ko-KR" altLang="en-US" sz="1400" dirty="0" err="1"/>
                <a:t>내경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32 </a:t>
              </a:r>
              <a:r>
                <a:rPr lang="ko-KR" altLang="en-US" sz="1400" dirty="0"/>
                <a:t>외경 </a:t>
              </a:r>
              <a:r>
                <a:rPr lang="en-US" altLang="ko-KR" sz="1400" dirty="0"/>
                <a:t>42 </a:t>
              </a:r>
              <a:r>
                <a:rPr lang="ko-KR" altLang="en-US" sz="1400" dirty="0"/>
                <a:t>틈 </a:t>
              </a:r>
              <a:r>
                <a:rPr lang="en-US" altLang="ko-KR" sz="1400" dirty="0"/>
                <a:t>2</a:t>
              </a:r>
            </a:p>
            <a:p>
              <a:r>
                <a:rPr lang="ko-KR" altLang="en-US" sz="1400" dirty="0"/>
                <a:t>막대기 구멍 </a:t>
              </a:r>
              <a:r>
                <a:rPr lang="en-US" altLang="ko-KR" sz="1400" dirty="0"/>
                <a:t>18.8</a:t>
              </a:r>
            </a:p>
            <a:p>
              <a:endParaRPr lang="en-US" altLang="ko-KR" dirty="0"/>
            </a:p>
            <a:p>
              <a:r>
                <a:rPr lang="en-US" altLang="ko-KR" dirty="0"/>
                <a:t>100</a:t>
              </a:r>
              <a:r>
                <a:rPr lang="ko-KR" altLang="en-US" dirty="0"/>
                <a:t>원 </a:t>
              </a:r>
              <a:r>
                <a:rPr lang="ko-KR" altLang="en-US" dirty="0" err="1"/>
                <a:t>동전통</a:t>
              </a:r>
              <a:endParaRPr lang="en-US" altLang="ko-KR" dirty="0"/>
            </a:p>
            <a:p>
              <a:r>
                <a:rPr lang="ko-KR" altLang="en-US" sz="1400" dirty="0"/>
                <a:t>높이 </a:t>
              </a:r>
              <a:r>
                <a:rPr lang="en-US" altLang="ko-KR" sz="1400" dirty="0"/>
                <a:t>152 </a:t>
              </a:r>
              <a:r>
                <a:rPr lang="ko-KR" altLang="en-US" sz="1400" dirty="0" err="1"/>
                <a:t>내경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29 </a:t>
              </a:r>
              <a:r>
                <a:rPr lang="ko-KR" altLang="en-US" sz="1400" dirty="0"/>
                <a:t>외경 </a:t>
              </a:r>
              <a:r>
                <a:rPr lang="en-US" altLang="ko-KR" sz="1400" dirty="0"/>
                <a:t>39 </a:t>
              </a:r>
              <a:r>
                <a:rPr lang="ko-KR" altLang="en-US" sz="1400" dirty="0"/>
                <a:t>틈</a:t>
              </a:r>
              <a:r>
                <a:rPr lang="en-US" altLang="ko-KR" sz="1400" dirty="0"/>
                <a:t>2</a:t>
              </a:r>
            </a:p>
            <a:p>
              <a:r>
                <a:rPr lang="ko-KR" altLang="en-US" sz="1400" dirty="0"/>
                <a:t>막대기 구멍 </a:t>
              </a:r>
              <a:r>
                <a:rPr lang="en-US" altLang="ko-KR" sz="1400" dirty="0"/>
                <a:t>17</a:t>
              </a:r>
            </a:p>
            <a:p>
              <a:endParaRPr lang="en-US" altLang="ko-KR" dirty="0"/>
            </a:p>
            <a:p>
              <a:r>
                <a:rPr lang="en-US" altLang="ko-KR" dirty="0"/>
                <a:t>50</a:t>
              </a:r>
              <a:r>
                <a:rPr lang="ko-KR" altLang="en-US" dirty="0"/>
                <a:t>원 </a:t>
              </a:r>
              <a:r>
                <a:rPr lang="ko-KR" altLang="en-US" dirty="0" err="1"/>
                <a:t>동전통</a:t>
              </a:r>
              <a:endParaRPr lang="en-US" altLang="ko-KR" dirty="0"/>
            </a:p>
            <a:p>
              <a:r>
                <a:rPr lang="ko-KR" altLang="en-US" sz="1400" dirty="0"/>
                <a:t>높이 </a:t>
              </a:r>
              <a:r>
                <a:rPr lang="en-US" altLang="ko-KR" sz="1400" dirty="0"/>
                <a:t>152 </a:t>
              </a:r>
              <a:r>
                <a:rPr lang="ko-KR" altLang="en-US" sz="1400" dirty="0" err="1"/>
                <a:t>내경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26 </a:t>
              </a:r>
              <a:r>
                <a:rPr lang="ko-KR" altLang="en-US" sz="1400" dirty="0"/>
                <a:t>외경 </a:t>
              </a:r>
              <a:r>
                <a:rPr lang="en-US" altLang="ko-KR" sz="1400" dirty="0"/>
                <a:t>36 </a:t>
              </a:r>
              <a:r>
                <a:rPr lang="ko-KR" altLang="en-US" sz="1400" dirty="0"/>
                <a:t>틈</a:t>
              </a:r>
              <a:r>
                <a:rPr lang="en-US" altLang="ko-KR" sz="1400" dirty="0"/>
                <a:t>2</a:t>
              </a:r>
            </a:p>
            <a:p>
              <a:r>
                <a:rPr lang="ko-KR" altLang="en-US" sz="1400" dirty="0"/>
                <a:t>막대기 구멍 </a:t>
              </a:r>
              <a:r>
                <a:rPr lang="en-US" altLang="ko-KR" sz="1400" dirty="0"/>
                <a:t>15</a:t>
              </a:r>
            </a:p>
            <a:p>
              <a:endParaRPr lang="en-US" altLang="ko-KR" dirty="0"/>
            </a:p>
            <a:p>
              <a:r>
                <a:rPr lang="en-US" altLang="ko-KR" dirty="0"/>
                <a:t>10</a:t>
              </a:r>
              <a:r>
                <a:rPr lang="ko-KR" altLang="en-US" dirty="0"/>
                <a:t>원 </a:t>
              </a:r>
              <a:r>
                <a:rPr lang="ko-KR" altLang="en-US" dirty="0" err="1"/>
                <a:t>동전통</a:t>
              </a:r>
              <a:endParaRPr lang="en-US" altLang="ko-KR" dirty="0"/>
            </a:p>
            <a:p>
              <a:r>
                <a:rPr lang="ko-KR" altLang="en-US" sz="1400" dirty="0"/>
                <a:t>높이 </a:t>
              </a:r>
              <a:r>
                <a:rPr lang="en-US" altLang="ko-KR" sz="1400" dirty="0"/>
                <a:t>152 </a:t>
              </a:r>
              <a:r>
                <a:rPr lang="ko-KR" altLang="en-US" sz="1400" dirty="0" err="1"/>
                <a:t>내경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22 </a:t>
              </a:r>
              <a:r>
                <a:rPr lang="ko-KR" altLang="en-US" sz="1400" dirty="0"/>
                <a:t>외경 </a:t>
              </a:r>
              <a:r>
                <a:rPr lang="en-US" altLang="ko-KR" sz="1400" dirty="0"/>
                <a:t>32 </a:t>
              </a:r>
              <a:r>
                <a:rPr lang="ko-KR" altLang="en-US" sz="1400" dirty="0"/>
                <a:t>틈</a:t>
              </a:r>
              <a:r>
                <a:rPr lang="en-US" altLang="ko-KR" sz="1400" dirty="0"/>
                <a:t>2</a:t>
              </a:r>
            </a:p>
            <a:p>
              <a:r>
                <a:rPr lang="ko-KR" altLang="en-US" sz="1400" dirty="0"/>
                <a:t>막대기 구멍</a:t>
              </a:r>
              <a:r>
                <a:rPr lang="en-US" altLang="ko-KR" sz="1400" dirty="0"/>
                <a:t>12.9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(</a:t>
              </a:r>
              <a:r>
                <a:rPr lang="ko-KR" altLang="en-US" dirty="0"/>
                <a:t>단위</a:t>
              </a:r>
              <a:r>
                <a:rPr lang="en-US" altLang="ko-KR" dirty="0"/>
                <a:t>: mm)</a:t>
              </a:r>
              <a:endParaRPr lang="ko-KR" altLang="en-US" dirty="0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22" y="1099751"/>
            <a:ext cx="5571210" cy="432816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8" name="모서리가 둥근 직사각형 17"/>
          <p:cNvSpPr/>
          <p:nvPr/>
        </p:nvSpPr>
        <p:spPr>
          <a:xfrm>
            <a:off x="6843252" y="5960314"/>
            <a:ext cx="2911350" cy="4041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 동전통의 밑부분을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캐드로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나타낸부분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785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14" y="1734889"/>
            <a:ext cx="1487210" cy="375172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32" y="1734889"/>
            <a:ext cx="1413071" cy="375172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611" y="1734889"/>
            <a:ext cx="1272746" cy="37517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36" y="1734889"/>
            <a:ext cx="1870270" cy="375172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3" name="모서리가 둥근 직사각형 12"/>
          <p:cNvSpPr/>
          <p:nvPr/>
        </p:nvSpPr>
        <p:spPr>
          <a:xfrm>
            <a:off x="3853519" y="6140314"/>
            <a:ext cx="4124810" cy="4041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캐드를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이용하여 만든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동전통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428713" y="5667372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black"/>
                </a:solidFill>
                <a:ea typeface="맑은 고딕" panose="020B0503020000020004" pitchFamily="50" charset="-127"/>
              </a:rPr>
              <a:t>100</a:t>
            </a:r>
            <a:r>
              <a:rPr lang="ko-KR" altLang="en-US" dirty="0">
                <a:solidFill>
                  <a:prstClr val="black"/>
                </a:solidFill>
                <a:ea typeface="맑은 고딕" panose="020B0503020000020004" pitchFamily="50" charset="-127"/>
              </a:rPr>
              <a:t>원동전통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135131" y="5653918"/>
            <a:ext cx="1361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black"/>
                </a:solidFill>
                <a:ea typeface="맑은 고딕" panose="020B0503020000020004" pitchFamily="50" charset="-127"/>
              </a:rPr>
              <a:t>50</a:t>
            </a:r>
            <a:r>
              <a:rPr lang="ko-KR" altLang="en-US" dirty="0">
                <a:solidFill>
                  <a:prstClr val="black"/>
                </a:solidFill>
                <a:ea typeface="맑은 고딕" panose="020B0503020000020004" pitchFamily="50" charset="-127"/>
              </a:rPr>
              <a:t>원동전통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671350" y="5645479"/>
            <a:ext cx="1361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black"/>
                </a:solidFill>
                <a:ea typeface="맑은 고딕" panose="020B0503020000020004" pitchFamily="50" charset="-127"/>
              </a:rPr>
              <a:t>10</a:t>
            </a:r>
            <a:r>
              <a:rPr lang="ko-KR" altLang="en-US" dirty="0">
                <a:solidFill>
                  <a:prstClr val="black"/>
                </a:solidFill>
                <a:ea typeface="맑은 고딕" panose="020B0503020000020004" pitchFamily="50" charset="-127"/>
              </a:rPr>
              <a:t>원동전통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56317" y="5695944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black"/>
                </a:solidFill>
                <a:ea typeface="맑은 고딕" panose="020B0503020000020004" pitchFamily="50" charset="-127"/>
              </a:rPr>
              <a:t>500</a:t>
            </a:r>
            <a:r>
              <a:rPr lang="ko-KR" altLang="en-US" dirty="0">
                <a:solidFill>
                  <a:prstClr val="black"/>
                </a:solidFill>
                <a:ea typeface="맑은 고딕" panose="020B0503020000020004" pitchFamily="50" charset="-127"/>
              </a:rPr>
              <a:t>원동전통</a:t>
            </a:r>
          </a:p>
        </p:txBody>
      </p:sp>
    </p:spTree>
    <p:extLst>
      <p:ext uri="{BB962C8B-B14F-4D97-AF65-F5344CB8AC3E}">
        <p14:creationId xmlns:p14="http://schemas.microsoft.com/office/powerpoint/2010/main" val="121551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44305" y="1646173"/>
            <a:ext cx="4490362" cy="3210862"/>
            <a:chOff x="844305" y="1646173"/>
            <a:chExt cx="4490362" cy="32108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B9ADCC-319F-4852-96AE-6246049D5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05" y="1669955"/>
              <a:ext cx="2094927" cy="318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38100"/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D1F3778-A691-4418-9AF3-D7A5A7571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889" y="1646173"/>
              <a:ext cx="2260778" cy="32108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38100"/>
            </a:effec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4A6DF6A-5A4B-4919-B7D0-2A6406F10AFD}"/>
                </a:ext>
              </a:extLst>
            </p:cNvPr>
            <p:cNvSpPr/>
            <p:nvPr/>
          </p:nvSpPr>
          <p:spPr>
            <a:xfrm>
              <a:off x="1821984" y="4413725"/>
              <a:ext cx="555171" cy="1306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B60F0F-6575-4684-BF35-9AFF16B41CB6}"/>
                </a:ext>
              </a:extLst>
            </p:cNvPr>
            <p:cNvSpPr/>
            <p:nvPr/>
          </p:nvSpPr>
          <p:spPr>
            <a:xfrm>
              <a:off x="4105596" y="4546673"/>
              <a:ext cx="555171" cy="1306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5119373-868E-4C44-B2E6-F2EFB6CECDE8}"/>
              </a:ext>
            </a:extLst>
          </p:cNvPr>
          <p:cNvSpPr txBox="1"/>
          <p:nvPr/>
        </p:nvSpPr>
        <p:spPr>
          <a:xfrm>
            <a:off x="5662766" y="1830469"/>
            <a:ext cx="571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동전들의 크기 차이는 대략 지름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1~2mm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차이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245F9-6350-48A2-ADD4-BB85589BBEEB}"/>
              </a:ext>
            </a:extLst>
          </p:cNvPr>
          <p:cNvSpPr txBox="1"/>
          <p:nvPr/>
        </p:nvSpPr>
        <p:spPr>
          <a:xfrm>
            <a:off x="5662766" y="2407579"/>
            <a:ext cx="5532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특히 가장 차이가 적은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엔과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엔의 크기는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지름이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0.6mm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밖에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차이나지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않음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.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7C5B08-DD30-4366-AC68-C2E53A3E9753}"/>
              </a:ext>
            </a:extLst>
          </p:cNvPr>
          <p:cNvSpPr/>
          <p:nvPr/>
        </p:nvSpPr>
        <p:spPr>
          <a:xfrm rot="5400000">
            <a:off x="8353303" y="3283836"/>
            <a:ext cx="576093" cy="51162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2C0D7-405A-47C4-B5A6-B7385AF03E26}"/>
              </a:ext>
            </a:extLst>
          </p:cNvPr>
          <p:cNvSpPr txBox="1"/>
          <p:nvPr/>
        </p:nvSpPr>
        <p:spPr>
          <a:xfrm>
            <a:off x="5626881" y="4065875"/>
            <a:ext cx="6145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과연 크기로 구별할 수 있을까</a:t>
            </a:r>
            <a:r>
              <a:rPr lang="en-US" altLang="ko-KR" sz="2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 </a:t>
            </a:r>
            <a:r>
              <a:rPr lang="ko-KR" altLang="en-US" sz="2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라는 의문 발생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61971-AA21-4417-A4BB-8875802796E5}"/>
              </a:ext>
            </a:extLst>
          </p:cNvPr>
          <p:cNvSpPr txBox="1"/>
          <p:nvPr/>
        </p:nvSpPr>
        <p:spPr>
          <a:xfrm>
            <a:off x="5688624" y="5425623"/>
            <a:ext cx="60841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</a:t>
            </a:r>
            <a:r>
              <a:rPr lang="en-US" altLang="ko-KR" sz="2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작품 제작에 앞서 분류 실험 진행</a:t>
            </a:r>
            <a:r>
              <a:rPr lang="en-US" altLang="ko-KR" sz="2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22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49080-3766-44A9-AD4D-8E4FB6D566C2}"/>
              </a:ext>
            </a:extLst>
          </p:cNvPr>
          <p:cNvSpPr txBox="1"/>
          <p:nvPr/>
        </p:nvSpPr>
        <p:spPr>
          <a:xfrm>
            <a:off x="3550425" y="312342"/>
            <a:ext cx="373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크기 분류에 대한 가능성 실험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D2D66-0A76-444E-A3BF-2F7BD013739E}"/>
              </a:ext>
            </a:extLst>
          </p:cNvPr>
          <p:cNvSpPr txBox="1"/>
          <p:nvPr/>
        </p:nvSpPr>
        <p:spPr>
          <a:xfrm>
            <a:off x="844305" y="1064101"/>
            <a:ext cx="345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통용되는 일본 주화</a:t>
            </a:r>
          </a:p>
        </p:txBody>
      </p:sp>
    </p:spTree>
    <p:extLst>
      <p:ext uri="{BB962C8B-B14F-4D97-AF65-F5344CB8AC3E}">
        <p14:creationId xmlns:p14="http://schemas.microsoft.com/office/powerpoint/2010/main" val="35081557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72672" y="986981"/>
            <a:ext cx="3499327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반환판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모델과 동작 시연</a:t>
            </a:r>
          </a:p>
        </p:txBody>
      </p:sp>
      <p:pic>
        <p:nvPicPr>
          <p:cNvPr id="2050" name="Picture 2" descr="C:\Users\한승구\Desktop\초기반환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89933" y="1395907"/>
            <a:ext cx="4312603" cy="5750137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5782491" y="3161211"/>
            <a:ext cx="592183" cy="195072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282" y="2702767"/>
            <a:ext cx="49872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45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349829" y="1166949"/>
            <a:ext cx="2751908" cy="757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 </a:t>
            </a:r>
            <a:r>
              <a:rPr lang="ko-KR" altLang="en-US" dirty="0" err="1">
                <a:solidFill>
                  <a:schemeClr val="tx1"/>
                </a:solidFill>
              </a:rPr>
              <a:t>반환판의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3F5DF1"/>
                </a:solidFill>
              </a:rPr>
              <a:t>문제점</a:t>
            </a:r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 flipV="1">
            <a:off x="4101737" y="1545771"/>
            <a:ext cx="61830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720046" y="1545771"/>
            <a:ext cx="0" cy="164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727783" y="3204754"/>
            <a:ext cx="399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3" idx="1"/>
          </p:cNvCxnSpPr>
          <p:nvPr/>
        </p:nvCxnSpPr>
        <p:spPr>
          <a:xfrm>
            <a:off x="687977" y="1545772"/>
            <a:ext cx="661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87977" y="1545771"/>
            <a:ext cx="0" cy="164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892395" y="2181888"/>
            <a:ext cx="3676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ea typeface="맑은 고딕" panose="020B0503020000020004" pitchFamily="50" charset="-127"/>
              </a:rPr>
              <a:t>기존 반환 판의 길이가 너무 커서 </a:t>
            </a:r>
            <a:endParaRPr lang="en-US" altLang="ko-KR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lang="ko-KR" altLang="en-US" b="1" u="sng" dirty="0">
                <a:solidFill>
                  <a:srgbClr val="FF0000"/>
                </a:solidFill>
                <a:ea typeface="맑은 고딕" panose="020B0503020000020004" pitchFamily="50" charset="-127"/>
              </a:rPr>
              <a:t>공간적 손실</a:t>
            </a:r>
            <a:r>
              <a:rPr lang="ko-KR" altLang="en-US" dirty="0">
                <a:solidFill>
                  <a:prstClr val="black"/>
                </a:solidFill>
                <a:ea typeface="맑은 고딕" panose="020B0503020000020004" pitchFamily="50" charset="-127"/>
              </a:rPr>
              <a:t>이 크다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038501" y="1166948"/>
            <a:ext cx="2751908" cy="757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수정된 </a:t>
            </a:r>
            <a:r>
              <a:rPr lang="ko-KR" altLang="en-US" dirty="0" err="1">
                <a:solidFill>
                  <a:schemeClr val="tx1"/>
                </a:solidFill>
              </a:rPr>
              <a:t>반환판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/>
          <p:cNvCxnSpPr>
            <a:stCxn id="35" idx="3"/>
          </p:cNvCxnSpPr>
          <p:nvPr/>
        </p:nvCxnSpPr>
        <p:spPr>
          <a:xfrm flipV="1">
            <a:off x="10790409" y="1545770"/>
            <a:ext cx="61830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1408718" y="1545770"/>
            <a:ext cx="0" cy="164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7416455" y="3204753"/>
            <a:ext cx="399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35" idx="1"/>
          </p:cNvCxnSpPr>
          <p:nvPr/>
        </p:nvCxnSpPr>
        <p:spPr>
          <a:xfrm>
            <a:off x="7376649" y="1545771"/>
            <a:ext cx="661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76649" y="1545770"/>
            <a:ext cx="0" cy="164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7893657" y="2181887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dirty="0" err="1">
                <a:solidFill>
                  <a:prstClr val="black"/>
                </a:solidFill>
                <a:ea typeface="맑은 고딕" panose="020B0503020000020004" pitchFamily="50" charset="-127"/>
              </a:rPr>
              <a:t>랙을</a:t>
            </a:r>
            <a:r>
              <a:rPr lang="ko-KR" altLang="en-US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ea typeface="맑은 고딕" panose="020B0503020000020004" pitchFamily="50" charset="-127"/>
              </a:rPr>
              <a:t>반환판</a:t>
            </a:r>
            <a:r>
              <a:rPr lang="ko-KR" altLang="en-US" dirty="0">
                <a:solidFill>
                  <a:prstClr val="black"/>
                </a:solidFill>
                <a:ea typeface="맑은 고딕" panose="020B0503020000020004" pitchFamily="50" charset="-127"/>
              </a:rPr>
              <a:t> 왼쪽 공간으로 </a:t>
            </a:r>
            <a:endParaRPr lang="en-US" altLang="ko-KR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ea typeface="맑은 고딕" panose="020B0503020000020004" pitchFamily="50" charset="-127"/>
              </a:rPr>
              <a:t>배치하여 </a:t>
            </a:r>
            <a:r>
              <a:rPr lang="ko-KR" altLang="en-US" b="1" u="sng" dirty="0">
                <a:solidFill>
                  <a:srgbClr val="FF0000"/>
                </a:solidFill>
                <a:ea typeface="맑은 고딕" panose="020B0503020000020004" pitchFamily="50" charset="-127"/>
              </a:rPr>
              <a:t>공간 최적화</a:t>
            </a:r>
          </a:p>
        </p:txBody>
      </p:sp>
      <p:sp>
        <p:nvSpPr>
          <p:cNvPr id="29" name="오른쪽 화살표 28"/>
          <p:cNvSpPr/>
          <p:nvPr/>
        </p:nvSpPr>
        <p:spPr>
          <a:xfrm>
            <a:off x="5629835" y="1703294"/>
            <a:ext cx="941294" cy="9323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한승구\Desktop\수정된 반환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54701" y="3461830"/>
            <a:ext cx="4103108" cy="307733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한승구\Desktop\기존반환판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07883" y="2876415"/>
            <a:ext cx="3088768" cy="4118357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948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8033" y="307297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21689" y="1218261"/>
            <a:ext cx="1512168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609921" y="2298381"/>
            <a:ext cx="2484000" cy="406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1.7cm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3329921" y="2639525"/>
            <a:ext cx="0" cy="35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329921" y="6167525"/>
            <a:ext cx="158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913707" y="2639525"/>
            <a:ext cx="0" cy="35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3329921" y="2647650"/>
            <a:ext cx="4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427707" y="2647650"/>
            <a:ext cx="4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815921" y="2639525"/>
            <a:ext cx="0" cy="19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420224" y="2647650"/>
            <a:ext cx="0" cy="19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815921" y="4583525"/>
            <a:ext cx="6117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2" descr="C:\Users\한승구\Desktop\랙랙랙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33698" y="4232608"/>
            <a:ext cx="2880000" cy="45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오른쪽 중괄호 56"/>
          <p:cNvSpPr/>
          <p:nvPr/>
        </p:nvSpPr>
        <p:spPr>
          <a:xfrm rot="16200000">
            <a:off x="3707905" y="876361"/>
            <a:ext cx="288031" cy="248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410802" y="1404103"/>
            <a:ext cx="882237" cy="4680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6.9cm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오른쪽 중괄호 58"/>
          <p:cNvSpPr/>
          <p:nvPr/>
        </p:nvSpPr>
        <p:spPr>
          <a:xfrm>
            <a:off x="5202209" y="2288846"/>
            <a:ext cx="371472" cy="40775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706265" y="4093587"/>
            <a:ext cx="1080120" cy="4680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11.3cm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3329921" y="3090469"/>
            <a:ext cx="4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427921" y="3090469"/>
            <a:ext cx="4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3808224" y="4458621"/>
            <a:ext cx="612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3281803" y="2862320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1.35cm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747685" y="2355894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4104753" y="2633269"/>
            <a:ext cx="0" cy="1958381"/>
          </a:xfrm>
          <a:prstGeom prst="straightConnector1">
            <a:avLst/>
          </a:prstGeom>
          <a:ln w="15875" cmpd="sng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4001921" y="3511638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5.4cm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3329921" y="6042797"/>
            <a:ext cx="1584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3618033" y="5826773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4.4cm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2753937" y="2298381"/>
            <a:ext cx="0" cy="341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4121921" y="6158941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4913921" y="6474845"/>
            <a:ext cx="180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4712803" y="6573146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4670707" y="6167525"/>
            <a:ext cx="214" cy="1988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4420224" y="2891338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1.35cm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H="1">
            <a:off x="4104753" y="4591650"/>
            <a:ext cx="9472" cy="15758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4116858" y="5166543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4.4cm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2735243" y="2970332"/>
            <a:ext cx="445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2682580" y="2754308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2682580" y="3018621"/>
            <a:ext cx="0" cy="2880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/>
          <p:cNvSpPr/>
          <p:nvPr/>
        </p:nvSpPr>
        <p:spPr>
          <a:xfrm>
            <a:off x="2177055" y="4161737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5924467" y="1149977"/>
            <a:ext cx="1512168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8012699" y="2230097"/>
            <a:ext cx="2484000" cy="406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1.5cm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8732699" y="2571241"/>
            <a:ext cx="0" cy="35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8732699" y="6099241"/>
            <a:ext cx="158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10316485" y="2571241"/>
            <a:ext cx="0" cy="35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732699" y="2579366"/>
            <a:ext cx="4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9830485" y="2579366"/>
            <a:ext cx="4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9218699" y="2571241"/>
            <a:ext cx="0" cy="19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9823002" y="2579366"/>
            <a:ext cx="0" cy="19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9218699" y="4515241"/>
            <a:ext cx="6117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2" descr="C:\Users\한승구\Desktop\랙랙랙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36476" y="4164324"/>
            <a:ext cx="2880000" cy="45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오른쪽 중괄호 93"/>
          <p:cNvSpPr/>
          <p:nvPr/>
        </p:nvSpPr>
        <p:spPr>
          <a:xfrm rot="16200000">
            <a:off x="9110683" y="808077"/>
            <a:ext cx="288031" cy="248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8813580" y="1335819"/>
            <a:ext cx="882237" cy="4680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6.6cm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오른쪽 중괄호 95"/>
          <p:cNvSpPr/>
          <p:nvPr/>
        </p:nvSpPr>
        <p:spPr>
          <a:xfrm>
            <a:off x="10604987" y="2220562"/>
            <a:ext cx="371472" cy="40775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11109043" y="4025303"/>
            <a:ext cx="1080120" cy="4680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10.7cm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8732699" y="3022185"/>
            <a:ext cx="4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9830699" y="3022185"/>
            <a:ext cx="4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9211002" y="4390337"/>
            <a:ext cx="612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/>
          <p:cNvSpPr/>
          <p:nvPr/>
        </p:nvSpPr>
        <p:spPr>
          <a:xfrm>
            <a:off x="8684581" y="2794036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1.3cm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8150463" y="2287610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9507531" y="2564985"/>
            <a:ext cx="0" cy="1958381"/>
          </a:xfrm>
          <a:prstGeom prst="straightConnector1">
            <a:avLst/>
          </a:prstGeom>
          <a:ln w="15875" cmpd="sng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모서리가 둥근 직사각형 103"/>
          <p:cNvSpPr/>
          <p:nvPr/>
        </p:nvSpPr>
        <p:spPr>
          <a:xfrm>
            <a:off x="9404699" y="3443354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5.1cm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5" name="직선 화살표 연결선 104"/>
          <p:cNvCxnSpPr/>
          <p:nvPr/>
        </p:nvCxnSpPr>
        <p:spPr>
          <a:xfrm>
            <a:off x="8732699" y="5974513"/>
            <a:ext cx="1584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모서리가 둥근 직사각형 105"/>
          <p:cNvSpPr/>
          <p:nvPr/>
        </p:nvSpPr>
        <p:spPr>
          <a:xfrm>
            <a:off x="8948803" y="5758489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4.1cm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8156715" y="2230097"/>
            <a:ext cx="0" cy="341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9524699" y="6090657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9" name="직선 화살표 연결선 108"/>
          <p:cNvCxnSpPr/>
          <p:nvPr/>
        </p:nvCxnSpPr>
        <p:spPr>
          <a:xfrm>
            <a:off x="10316699" y="6406561"/>
            <a:ext cx="180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모서리가 둥근 직사각형 109"/>
          <p:cNvSpPr/>
          <p:nvPr/>
        </p:nvSpPr>
        <p:spPr>
          <a:xfrm>
            <a:off x="10115581" y="6504862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10073485" y="6099241"/>
            <a:ext cx="214" cy="1988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9823002" y="2823054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1.3cm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3" name="직선 화살표 연결선 112"/>
          <p:cNvCxnSpPr/>
          <p:nvPr/>
        </p:nvCxnSpPr>
        <p:spPr>
          <a:xfrm flipH="1">
            <a:off x="9507531" y="4523366"/>
            <a:ext cx="9472" cy="15758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9519636" y="5098259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4.1cm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8132179" y="2902048"/>
            <a:ext cx="445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>
            <a:off x="8084707" y="2931066"/>
            <a:ext cx="0" cy="285098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모서리가 둥근 직사각형 116"/>
          <p:cNvSpPr/>
          <p:nvPr/>
        </p:nvSpPr>
        <p:spPr>
          <a:xfrm>
            <a:off x="8044854" y="2686024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7579833" y="4093453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504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75577" y="1328643"/>
            <a:ext cx="1512168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63809" y="2408763"/>
            <a:ext cx="2484000" cy="406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1.4cm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383809" y="2749907"/>
            <a:ext cx="0" cy="35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383809" y="6277907"/>
            <a:ext cx="158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967595" y="2749907"/>
            <a:ext cx="0" cy="35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383809" y="2758032"/>
            <a:ext cx="4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481595" y="2758032"/>
            <a:ext cx="4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869809" y="2749907"/>
            <a:ext cx="0" cy="19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474112" y="2758032"/>
            <a:ext cx="0" cy="19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869809" y="4693907"/>
            <a:ext cx="6117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한승구\Desktop\랙랙랙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87586" y="4331523"/>
            <a:ext cx="2880000" cy="45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오른쪽 중괄호 17"/>
          <p:cNvSpPr/>
          <p:nvPr/>
        </p:nvSpPr>
        <p:spPr>
          <a:xfrm rot="16200000">
            <a:off x="3761793" y="986743"/>
            <a:ext cx="288031" cy="248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64690" y="1514485"/>
            <a:ext cx="882237" cy="4680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6.3cm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오른쪽 중괄호 19"/>
          <p:cNvSpPr/>
          <p:nvPr/>
        </p:nvSpPr>
        <p:spPr>
          <a:xfrm>
            <a:off x="5256097" y="2399228"/>
            <a:ext cx="371472" cy="40775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760153" y="4203969"/>
            <a:ext cx="1080120" cy="4680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10.1cm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3383809" y="3200851"/>
            <a:ext cx="4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481809" y="3200851"/>
            <a:ext cx="4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862112" y="4569003"/>
            <a:ext cx="612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335691" y="2972702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1.2cm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01573" y="2466276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158641" y="2743651"/>
            <a:ext cx="0" cy="1958381"/>
          </a:xfrm>
          <a:prstGeom prst="straightConnector1">
            <a:avLst/>
          </a:prstGeom>
          <a:ln w="158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4055809" y="3622020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4.8cm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3383809" y="6153179"/>
            <a:ext cx="1584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3599913" y="5937155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3.8cm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807825" y="2408763"/>
            <a:ext cx="0" cy="341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4175809" y="6269323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4967809" y="6585227"/>
            <a:ext cx="180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4766691" y="6683528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724595" y="6277907"/>
            <a:ext cx="214" cy="1988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4474112" y="3001720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1.2cm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4158641" y="4702032"/>
            <a:ext cx="9472" cy="15758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4170746" y="5276925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3.8cm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2807825" y="3080714"/>
            <a:ext cx="445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736468" y="2864690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2736468" y="3117536"/>
            <a:ext cx="0" cy="29276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2230943" y="4272119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6581" y="1370950"/>
            <a:ext cx="1512168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034813" y="2451070"/>
            <a:ext cx="2484000" cy="406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1.1cm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8754813" y="2792214"/>
            <a:ext cx="0" cy="35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754813" y="6320214"/>
            <a:ext cx="158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0338599" y="2792214"/>
            <a:ext cx="0" cy="35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754813" y="2800339"/>
            <a:ext cx="4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9852599" y="2800339"/>
            <a:ext cx="4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9240813" y="2792214"/>
            <a:ext cx="0" cy="19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9845116" y="2800339"/>
            <a:ext cx="0" cy="19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9240813" y="4736214"/>
            <a:ext cx="6117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2" descr="C:\Users\한승구\Desktop\랙랙랙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58590" y="4406979"/>
            <a:ext cx="2880000" cy="45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오른쪽 중괄호 56"/>
          <p:cNvSpPr/>
          <p:nvPr/>
        </p:nvSpPr>
        <p:spPr>
          <a:xfrm rot="16200000">
            <a:off x="9132797" y="1029050"/>
            <a:ext cx="288031" cy="248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835694" y="1556792"/>
            <a:ext cx="882237" cy="4680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5.9cm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오른쪽 중괄호 58"/>
          <p:cNvSpPr/>
          <p:nvPr/>
        </p:nvSpPr>
        <p:spPr>
          <a:xfrm>
            <a:off x="10627101" y="2441535"/>
            <a:ext cx="371472" cy="40775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131157" y="4246276"/>
            <a:ext cx="1080120" cy="4680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9.3cm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8754813" y="3243158"/>
            <a:ext cx="4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9852813" y="3243158"/>
            <a:ext cx="4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9233116" y="4611310"/>
            <a:ext cx="612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8706695" y="3015009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1.15cm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172577" y="2508583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9529645" y="2785958"/>
            <a:ext cx="0" cy="1958381"/>
          </a:xfrm>
          <a:prstGeom prst="straightConnector1">
            <a:avLst/>
          </a:prstGeom>
          <a:ln w="15875" cmpd="sng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9426813" y="3664327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4.4cm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8754813" y="6195486"/>
            <a:ext cx="1584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8970917" y="5979462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3.4cm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8178829" y="2451070"/>
            <a:ext cx="0" cy="341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9546813" y="6311630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10338813" y="6627534"/>
            <a:ext cx="180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10137695" y="6725835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10095599" y="6320214"/>
            <a:ext cx="214" cy="1988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9845116" y="3044027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1.15cm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H="1">
            <a:off x="9529645" y="4744339"/>
            <a:ext cx="9472" cy="15758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9541750" y="5319232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3.4cm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8178829" y="3123021"/>
            <a:ext cx="45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8106821" y="3192992"/>
            <a:ext cx="0" cy="289448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8107472" y="2906997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7601947" y="4314426"/>
            <a:ext cx="582236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8cm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618033" y="307297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128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C:\Users\한승구\Desktop\42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210" y="1230924"/>
            <a:ext cx="3841864" cy="466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256199" y="1112753"/>
            <a:ext cx="1512168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pic>
        <p:nvPicPr>
          <p:cNvPr id="1027" name="Picture 3" descr="C:\Users\한승구\Desktop\42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341" y="1281845"/>
            <a:ext cx="4289928" cy="46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53519" y="6140314"/>
            <a:ext cx="4124810" cy="4041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캐드를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이용하여 만든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반환판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775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pic>
        <p:nvPicPr>
          <p:cNvPr id="2050" name="Picture 2" descr="C:\Users\한승구\Desktop\421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90" y="1309201"/>
            <a:ext cx="4054885" cy="4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256199" y="1112753"/>
            <a:ext cx="1512168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pic>
        <p:nvPicPr>
          <p:cNvPr id="2051" name="Picture 3" descr="C:\Users\한승구\Desktop\421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475" y="1309200"/>
            <a:ext cx="3814847" cy="417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4264732" y="5938262"/>
            <a:ext cx="4124810" cy="4041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캐드를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이용하여 만든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반환판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62813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6199" y="1112753"/>
            <a:ext cx="1512168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pic>
        <p:nvPicPr>
          <p:cNvPr id="3074" name="Picture 2" descr="C:\Users\한승구\Desktop\421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32" y="2048857"/>
            <a:ext cx="3538502" cy="360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한승구\Desktop\421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92" y="2048857"/>
            <a:ext cx="3520028" cy="361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4033594" y="6027103"/>
            <a:ext cx="4124810" cy="4041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캐드를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이용하여 만든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반환판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852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6199" y="1112753"/>
            <a:ext cx="1512168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pic>
        <p:nvPicPr>
          <p:cNvPr id="4098" name="Picture 2" descr="C:\Users\한승구\Desktop\421-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56" y="1800808"/>
            <a:ext cx="3106301" cy="357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한승구\Desktop\421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48" y="1800808"/>
            <a:ext cx="3021523" cy="357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4033594" y="5956450"/>
            <a:ext cx="4124810" cy="4041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캐드를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이용하여 만든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반환판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548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pic>
        <p:nvPicPr>
          <p:cNvPr id="5126" name="Picture 6" descr="C:\Users\한승구\Desktop\KakaoTalk_20200421_1829223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36" y="1339064"/>
            <a:ext cx="3210175" cy="403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한승구\Desktop\KakaoTalk_20200421_1829235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70" y="1311055"/>
            <a:ext cx="2395568" cy="421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56198" y="1112753"/>
            <a:ext cx="2487001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완성된 부품들과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아두이노를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이용한 예상 작동 모습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265544" y="5930111"/>
            <a:ext cx="4124810" cy="4041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실제 제작된 </a:t>
            </a:r>
            <a:r>
              <a:rPr lang="ko-KR" altLang="en-US" b="1" dirty="0" err="1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반환판과</a:t>
            </a:r>
            <a:r>
              <a:rPr lang="ko-KR" altLang="en-US" b="1" dirty="0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  </a:t>
            </a:r>
            <a:r>
              <a:rPr lang="ko-KR" altLang="en-US" b="1" dirty="0" err="1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아두이노를</a:t>
            </a:r>
            <a:r>
              <a:rPr lang="ko-KR" altLang="en-US" b="1" dirty="0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 이용한</a:t>
            </a:r>
            <a:r>
              <a:rPr lang="en-US" altLang="ko-KR" b="1" dirty="0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구성 방법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32766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6199" y="1112753"/>
            <a:ext cx="1512168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테이블</a:t>
            </a:r>
          </a:p>
        </p:txBody>
      </p:sp>
      <p:pic>
        <p:nvPicPr>
          <p:cNvPr id="6146" name="Picture 2" descr="C:\Users\한승구\Desktop\떼이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90" y="1580805"/>
            <a:ext cx="4811210" cy="417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한승구\Desktop\뗴이블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580805"/>
            <a:ext cx="4403834" cy="417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3853519" y="6140314"/>
            <a:ext cx="4124810" cy="4041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캐드를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이용하여 만든 </a:t>
            </a:r>
            <a:r>
              <a:rPr lang="ko-KR" altLang="en-US" b="1" dirty="0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테이블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557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0425" y="312342"/>
            <a:ext cx="373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크기 분류에 대한 가능성 실험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6" name="그림 15" descr="앉아있는, 테이블, 작은, 컴퓨터이(가) 표시된 사진&#10;&#10;자동 생성된 설명">
            <a:extLst>
              <a:ext uri="{FF2B5EF4-FFF2-40B4-BE49-F238E27FC236}">
                <a16:creationId xmlns:a16="http://schemas.microsoft.com/office/drawing/2014/main" id="{1C25C616-D64F-4BC8-B1CF-110E54771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75" y="1735856"/>
            <a:ext cx="4924571" cy="4504015"/>
          </a:xfrm>
          <a:prstGeom prst="rect">
            <a:avLst/>
          </a:prstGeom>
        </p:spPr>
      </p:pic>
      <p:pic>
        <p:nvPicPr>
          <p:cNvPr id="12" name="그림 11" descr="사람, 남자, 소년, 젊은이(가) 표시된 사진&#10;&#10;자동 생성된 설명">
            <a:extLst>
              <a:ext uri="{FF2B5EF4-FFF2-40B4-BE49-F238E27FC236}">
                <a16:creationId xmlns:a16="http://schemas.microsoft.com/office/drawing/2014/main" id="{13F73EB0-635A-417F-87FB-E59F24358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5" y="1735855"/>
            <a:ext cx="5314052" cy="45040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BE5591-357F-4F56-AE63-8DB15A5E3F25}"/>
              </a:ext>
            </a:extLst>
          </p:cNvPr>
          <p:cNvSpPr txBox="1"/>
          <p:nvPr/>
        </p:nvSpPr>
        <p:spPr>
          <a:xfrm>
            <a:off x="844305" y="108177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모형 제작 과정</a:t>
            </a:r>
          </a:p>
        </p:txBody>
      </p:sp>
    </p:spTree>
    <p:extLst>
      <p:ext uri="{BB962C8B-B14F-4D97-AF65-F5344CB8AC3E}">
        <p14:creationId xmlns:p14="http://schemas.microsoft.com/office/powerpoint/2010/main" val="1009061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64818D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818D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현재 반환부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작성자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한승구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6199" y="1112753"/>
            <a:ext cx="1512168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테이블</a:t>
            </a:r>
          </a:p>
        </p:txBody>
      </p:sp>
      <p:pic>
        <p:nvPicPr>
          <p:cNvPr id="7170" name="Picture 2" descr="C:\Users\한승구\Desktop\떼이블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931437"/>
            <a:ext cx="4420877" cy="37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한승구\Desktop\떼이블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73" y="1931437"/>
            <a:ext cx="4207081" cy="37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3853519" y="6140314"/>
            <a:ext cx="4124810" cy="4041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캐드를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이용하여 만든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반환판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itchFamily="18" charset="-127"/>
                <a:ea typeface="궁서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887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490537" y="1096960"/>
            <a:ext cx="3406345" cy="539990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1388" y="1440596"/>
            <a:ext cx="2916574" cy="465849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랙 앤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피니언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56" y="1786586"/>
            <a:ext cx="2223438" cy="212793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726802" y="2821174"/>
            <a:ext cx="2674895" cy="1915297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50365" y="3265974"/>
            <a:ext cx="1891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가지를 같이 사용하면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회전운동을 직선운동으로 바꾸는 것이 가능하다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9161" y="4075845"/>
            <a:ext cx="130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서보모터</a:t>
            </a:r>
            <a:endParaRPr lang="en-US" altLang="ko-KR" sz="1200" dirty="0"/>
          </a:p>
          <a:p>
            <a:pPr algn="ctr"/>
            <a:r>
              <a:rPr lang="en-US" altLang="ko-KR" sz="1200" dirty="0"/>
              <a:t>MG996R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597" y="1440596"/>
            <a:ext cx="2484223" cy="22267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91191" y="4730047"/>
            <a:ext cx="193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서보모터는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회전 운동을 한다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43194" y="3804583"/>
            <a:ext cx="1301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랙 앤 </a:t>
            </a:r>
            <a:r>
              <a:rPr lang="ko-KR" altLang="en-US" sz="1200" dirty="0" err="1"/>
              <a:t>피니언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8800046" y="4537510"/>
            <a:ext cx="2787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랙과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피니언의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맞물림에 의하여 회전 운동을 직선 운동으로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또는 그 반대 운동으로 바꾸는데 사용한다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3892378" y="3411035"/>
            <a:ext cx="518984" cy="7355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7682763" y="3402057"/>
            <a:ext cx="518984" cy="7355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453997" y="5376378"/>
            <a:ext cx="62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[*]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331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483010" y="4551329"/>
            <a:ext cx="6268184" cy="217478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랙 앤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피니언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794" y="1161780"/>
            <a:ext cx="4382273" cy="302225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483010" y="987657"/>
            <a:ext cx="6268184" cy="3112264"/>
            <a:chOff x="383059" y="1064311"/>
            <a:chExt cx="6268184" cy="3112264"/>
          </a:xfrm>
        </p:grpSpPr>
        <p:grpSp>
          <p:nvGrpSpPr>
            <p:cNvPr id="10" name="그룹 9"/>
            <p:cNvGrpSpPr/>
            <p:nvPr/>
          </p:nvGrpSpPr>
          <p:grpSpPr>
            <a:xfrm>
              <a:off x="2250035" y="1064311"/>
              <a:ext cx="2534232" cy="842446"/>
              <a:chOff x="1532238" y="1436344"/>
              <a:chExt cx="2534232" cy="842446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1532238" y="1436344"/>
                <a:ext cx="2534232" cy="842446"/>
              </a:xfrm>
              <a:prstGeom prst="roundRect">
                <a:avLst/>
              </a:prstGeom>
              <a:no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644545" y="1523426"/>
                <a:ext cx="24219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궁서" panose="02030600000101010101" pitchFamily="18" charset="-127"/>
                    <a:ea typeface="궁서" panose="02030600000101010101" pitchFamily="18" charset="-127"/>
                  </a:rPr>
                  <a:t>랙 과 </a:t>
                </a:r>
                <a:r>
                  <a:rPr lang="ko-KR" altLang="en-US" dirty="0" err="1">
                    <a:latin typeface="궁서" panose="02030600000101010101" pitchFamily="18" charset="-127"/>
                    <a:ea typeface="궁서" panose="02030600000101010101" pitchFamily="18" charset="-127"/>
                  </a:rPr>
                  <a:t>피니언</a:t>
                </a:r>
                <a:r>
                  <a:rPr lang="ko-KR" altLang="en-US" dirty="0">
                    <a:latin typeface="궁서" panose="02030600000101010101" pitchFamily="18" charset="-127"/>
                    <a:ea typeface="궁서" panose="02030600000101010101" pitchFamily="18" charset="-127"/>
                  </a:rPr>
                  <a:t> 설계 시 고려해야할 점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80768" y="2131960"/>
                  <a:ext cx="5807676" cy="1846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서보 모터는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°~180°</m:t>
                      </m:r>
                    </m:oMath>
                  </a14:m>
                  <a:r>
                    <a:rPr lang="ko-KR" altLang="en-US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를 범위 안에서만 회전할 수 있다</a:t>
                  </a:r>
                  <a:r>
                    <a:rPr lang="en-US" altLang="ko-KR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.</a:t>
                  </a:r>
                </a:p>
                <a:p>
                  <a:endPara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r>
                    <a:rPr lang="ko-KR" altLang="en-US" sz="1600" dirty="0" err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반환판은</a:t>
                  </a:r>
                  <a:r>
                    <a:rPr lang="ko-KR" altLang="en-US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최대 </a:t>
                  </a:r>
                  <a:r>
                    <a:rPr lang="en-US" altLang="ko-KR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4.4cm</a:t>
                  </a:r>
                  <a:r>
                    <a:rPr lang="ko-KR" altLang="en-US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의 거리를 이동한다</a:t>
                  </a:r>
                  <a:r>
                    <a:rPr lang="en-US" altLang="ko-KR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.</a:t>
                  </a:r>
                </a:p>
                <a:p>
                  <a:endPara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r>
                    <a:rPr lang="ko-KR" altLang="en-US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따라서 랙과 </a:t>
                  </a:r>
                  <a:r>
                    <a:rPr lang="ko-KR" altLang="en-US" sz="1600" dirty="0" err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피니언은</a:t>
                  </a:r>
                  <a:r>
                    <a:rPr lang="ko-KR" altLang="en-US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°~180°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회전으로 </a:t>
                  </a:r>
                  <a:r>
                    <a:rPr lang="en-US" altLang="ko-KR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4.4cm </a:t>
                  </a:r>
                  <a:r>
                    <a:rPr lang="ko-KR" altLang="en-US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이상의 거리를 이동할 수 있도록 만들어야 한다</a:t>
                  </a:r>
                  <a:r>
                    <a:rPr lang="en-US" altLang="ko-KR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.</a:t>
                  </a:r>
                  <a:r>
                    <a:rPr lang="ko-KR" altLang="en-US" sz="1600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</a:t>
                  </a:r>
                  <a:endPara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68" y="2131960"/>
                  <a:ext cx="5807676" cy="1846659"/>
                </a:xfrm>
                <a:prstGeom prst="rect">
                  <a:avLst/>
                </a:prstGeom>
                <a:blipFill>
                  <a:blip r:embed="rId5"/>
                  <a:stretch>
                    <a:fillRect l="-630" t="-9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직선 연결선 13"/>
            <p:cNvCxnSpPr/>
            <p:nvPr/>
          </p:nvCxnSpPr>
          <p:spPr>
            <a:xfrm>
              <a:off x="6651243" y="1474558"/>
              <a:ext cx="0" cy="270201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383059" y="4176575"/>
              <a:ext cx="6268184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83059" y="1474558"/>
              <a:ext cx="0" cy="270201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stCxn id="9" idx="3"/>
            </p:cNvCxnSpPr>
            <p:nvPr/>
          </p:nvCxnSpPr>
          <p:spPr>
            <a:xfrm flipV="1">
              <a:off x="4784267" y="1474558"/>
              <a:ext cx="186697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9" idx="1"/>
            </p:cNvCxnSpPr>
            <p:nvPr/>
          </p:nvCxnSpPr>
          <p:spPr>
            <a:xfrm flipH="1" flipV="1">
              <a:off x="383059" y="1474558"/>
              <a:ext cx="186697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650920" y="4686353"/>
            <a:ext cx="38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궁서" panose="02030600000101010101" pitchFamily="18" charset="-127"/>
                <a:ea typeface="궁서" panose="02030600000101010101" pitchFamily="18" charset="-127"/>
              </a:rPr>
              <a:t>피니언의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 최소 피치 원 반지름 계산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90024" y="5638723"/>
                <a:ext cx="194040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≥4.4(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24" y="5638723"/>
                <a:ext cx="1940403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988466" y="5638723"/>
                <a:ext cx="2565831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4.4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=1.40(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66" y="5638723"/>
                <a:ext cx="2565831" cy="519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/>
          <p:cNvCxnSpPr/>
          <p:nvPr/>
        </p:nvCxnSpPr>
        <p:spPr>
          <a:xfrm>
            <a:off x="3171503" y="5898025"/>
            <a:ext cx="5896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t1.daumcdn.net/cfile/tistory/2111D54C572D8699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36" y="4835307"/>
            <a:ext cx="3819525" cy="16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1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랙 앤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피니언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199" y="968921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랙 앤 </a:t>
            </a:r>
            <a:r>
              <a:rPr lang="ko-KR" altLang="en-US" sz="1200" dirty="0" err="1"/>
              <a:t>피니언</a:t>
            </a:r>
            <a:r>
              <a:rPr lang="ko-KR" altLang="en-US" sz="1200" dirty="0"/>
              <a:t> 설계 </a:t>
            </a:r>
            <a:r>
              <a:rPr lang="en-US" altLang="ko-KR" sz="1200" dirty="0"/>
              <a:t>- 1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56199" y="1532238"/>
            <a:ext cx="2224254" cy="232371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피치 원 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100" dirty="0">
                <a:latin typeface="궁서" panose="02030600000101010101" pitchFamily="18" charset="-127"/>
                <a:ea typeface="궁서" panose="02030600000101010101" pitchFamily="18" charset="-127"/>
              </a:rPr>
              <a:t>(pitch circle)</a:t>
            </a:r>
          </a:p>
          <a:p>
            <a:endParaRPr lang="en-US" altLang="ko-KR" dirty="0"/>
          </a:p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개의 기어가 맞물려 돌아갈 때 만나는 접점들이 모여서 만들어진 원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앞서 계산한 값을 고려하여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피치원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지름을 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4cm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설정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8948" y="1532238"/>
            <a:ext cx="2224254" cy="232371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직경 피치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100" dirty="0"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en-US" altLang="ko-KR" sz="1100" dirty="0" err="1">
                <a:latin typeface="궁서" panose="02030600000101010101" pitchFamily="18" charset="-127"/>
                <a:ea typeface="궁서" panose="02030600000101010101" pitchFamily="18" charset="-127"/>
              </a:rPr>
              <a:t>diametral</a:t>
            </a:r>
            <a:r>
              <a:rPr lang="en-US" altLang="ko-KR" sz="1100" dirty="0">
                <a:latin typeface="궁서" panose="02030600000101010101" pitchFamily="18" charset="-127"/>
                <a:ea typeface="궁서" panose="02030600000101010101" pitchFamily="18" charset="-127"/>
              </a:rPr>
              <a:t> pitch)</a:t>
            </a:r>
          </a:p>
          <a:p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이의 크기를 나타내는 용어이다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00" dirty="0" err="1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잇수</a:t>
            </a:r>
            <a:r>
              <a:rPr lang="en-US" altLang="ko-KR" sz="1400" dirty="0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dirty="0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지름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구한다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이의 개수를 고려하여 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6cm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설정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92142" y="1526858"/>
            <a:ext cx="2224254" cy="18928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궁서" panose="02030600000101010101" pitchFamily="18" charset="-127"/>
                <a:ea typeface="궁서" panose="02030600000101010101" pitchFamily="18" charset="-127"/>
              </a:rPr>
              <a:t>잇수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100" dirty="0">
                <a:latin typeface="궁서" panose="02030600000101010101" pitchFamily="18" charset="-127"/>
                <a:ea typeface="궁서" panose="02030600000101010101" pitchFamily="18" charset="-127"/>
              </a:rPr>
              <a:t>(teeth)</a:t>
            </a:r>
          </a:p>
          <a:p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피니언의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이의 개수를 의미한다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 err="1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잇수</a:t>
            </a:r>
            <a:r>
              <a:rPr lang="en-US" altLang="ko-KR" sz="1400" dirty="0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en-US" sz="1400" dirty="0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지름</a:t>
            </a:r>
            <a:r>
              <a:rPr lang="en-US" altLang="ko-KR" sz="1400" dirty="0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400" dirty="0" err="1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직경피치</a:t>
            </a:r>
            <a:r>
              <a:rPr lang="ko-KR" altLang="en-US" sz="1400" dirty="0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dirty="0">
              <a:solidFill>
                <a:srgbClr val="3F5DF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이므로 </a:t>
            </a:r>
            <a:r>
              <a:rPr lang="en-US" altLang="ko-KR" sz="14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</a:t>
            </a:r>
            <a:r>
              <a:rPr lang="ko-KR" altLang="en-US" sz="14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265336" y="1500032"/>
                <a:ext cx="2621864" cy="2539157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궁서" panose="02030600000101010101" pitchFamily="18" charset="-127"/>
                    <a:ea typeface="궁서" panose="02030600000101010101" pitchFamily="18" charset="-127"/>
                  </a:rPr>
                  <a:t>압력 각</a:t>
                </a:r>
                <a:endParaRPr lang="en-US" altLang="ko-KR" dirty="0">
                  <a:latin typeface="궁서" panose="02030600000101010101" pitchFamily="18" charset="-127"/>
                  <a:ea typeface="궁서" panose="02030600000101010101" pitchFamily="18" charset="-127"/>
                </a:endParaRPr>
              </a:p>
              <a:p>
                <a:r>
                  <a:rPr lang="en-US" altLang="ko-KR" sz="1100" dirty="0">
                    <a:latin typeface="궁서" panose="02030600000101010101" pitchFamily="18" charset="-127"/>
                    <a:ea typeface="궁서" panose="02030600000101010101" pitchFamily="18" charset="-127"/>
                  </a:rPr>
                  <a:t>(pressure angle)</a:t>
                </a:r>
              </a:p>
              <a:p>
                <a:endParaRPr lang="en-US" altLang="ko-KR" dirty="0"/>
              </a:p>
              <a:p>
                <a:r>
                  <a:rPr lang="ko-KR" altLang="en-US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①</a:t>
                </a:r>
                <a:r>
                  <a:rPr lang="ko-KR" altLang="en-US" sz="14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피니언의</a:t>
                </a:r>
                <a:r>
                  <a:rPr lang="ko-KR" altLang="en-US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중심과 피치 원과 이가 만나는 점을 지나는 직선</a:t>
                </a:r>
                <a:endPara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②피치 원 과 이가 만나는 점에서의 접선</a:t>
                </a:r>
                <a:endPara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위 두 직선이 이루는 각</a:t>
                </a:r>
                <a:r>
                  <a:rPr lang="en-US" altLang="ko-KR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r>
                  <a:rPr lang="ko-KR" altLang="en-US" sz="14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압력각이</a:t>
                </a:r>
                <a:r>
                  <a:rPr lang="ko-KR" altLang="en-US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클수록 이가 뾰족하다</a:t>
                </a:r>
                <a:r>
                  <a:rPr lang="en-US" altLang="ko-KR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endParaRPr lang="en-US" altLang="ko-KR" sz="1400" dirty="0"/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설정</a:t>
                </a:r>
                <a:r>
                  <a:rPr lang="en-US" altLang="ko-KR" sz="1400" dirty="0"/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336" y="1500032"/>
                <a:ext cx="2621864" cy="2539157"/>
              </a:xfrm>
              <a:prstGeom prst="rect">
                <a:avLst/>
              </a:prstGeom>
              <a:blipFill>
                <a:blip r:embed="rId4"/>
                <a:stretch>
                  <a:fillRect l="-1376" t="-473" r="-688" b="-709"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56199" y="4593700"/>
            <a:ext cx="2224254" cy="18928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궁서" panose="02030600000101010101" pitchFamily="18" charset="-127"/>
                <a:ea typeface="궁서" panose="02030600000101010101" pitchFamily="18" charset="-127"/>
              </a:rPr>
              <a:t>백래시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100" dirty="0">
                <a:latin typeface="궁서" panose="02030600000101010101" pitchFamily="18" charset="-127"/>
                <a:ea typeface="궁서" panose="02030600000101010101" pitchFamily="18" charset="-127"/>
              </a:rPr>
              <a:t>(backlash)</a:t>
            </a:r>
          </a:p>
          <a:p>
            <a:endParaRPr lang="en-US" altLang="ko-KR" dirty="0"/>
          </a:p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서로 맞물려 운동하는 기계장치에서 일부러 만들어진 틈이다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0.015cm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설정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18948" y="4593700"/>
            <a:ext cx="2224254" cy="18928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궁서" panose="02030600000101010101" pitchFamily="18" charset="-127"/>
                <a:ea typeface="궁서" panose="02030600000101010101" pitchFamily="18" charset="-127"/>
              </a:rPr>
              <a:t>어덴덤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100" dirty="0">
                <a:latin typeface="궁서" panose="02030600000101010101" pitchFamily="18" charset="-127"/>
                <a:ea typeface="궁서" panose="02030600000101010101" pitchFamily="18" charset="-127"/>
              </a:rPr>
              <a:t>(addendum)</a:t>
            </a:r>
          </a:p>
          <a:p>
            <a:endParaRPr lang="en-US" altLang="ko-KR" dirty="0"/>
          </a:p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피치 원에서 이의 끝부분까지의 길이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1/</a:t>
            </a:r>
            <a:r>
              <a:rPr lang="ko-KR" altLang="en-US" sz="1400" dirty="0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직경 피치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구한다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1/6=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0.167cm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설정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92141" y="4593700"/>
            <a:ext cx="2330997" cy="18928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궁서" panose="02030600000101010101" pitchFamily="18" charset="-127"/>
                <a:ea typeface="궁서" panose="02030600000101010101" pitchFamily="18" charset="-127"/>
              </a:rPr>
              <a:t>디덴덤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100" dirty="0"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en-US" altLang="ko-KR" sz="1100" dirty="0" err="1">
                <a:latin typeface="궁서" panose="02030600000101010101" pitchFamily="18" charset="-127"/>
                <a:ea typeface="궁서" panose="02030600000101010101" pitchFamily="18" charset="-127"/>
              </a:rPr>
              <a:t>dedendum</a:t>
            </a:r>
            <a:r>
              <a:rPr lang="en-US" altLang="ko-KR" sz="1100" dirty="0"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  <a:p>
            <a:endParaRPr lang="en-US" altLang="ko-KR" dirty="0"/>
          </a:p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피치 원에서 이의 뿌리까지의 길이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1.25/</a:t>
            </a:r>
            <a:r>
              <a:rPr lang="ko-KR" altLang="en-US" sz="1400" dirty="0">
                <a:solidFill>
                  <a:srgbClr val="3F5DF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직경 피치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구한다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1.25/6=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0.208cm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설정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372077" y="4582605"/>
                <a:ext cx="2224254" cy="1892826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궁서" panose="02030600000101010101" pitchFamily="18" charset="-127"/>
                    <a:ea typeface="궁서" panose="02030600000101010101" pitchFamily="18" charset="-127"/>
                  </a:rPr>
                  <a:t>랙 피치 </a:t>
                </a:r>
                <a:endParaRPr lang="en-US" altLang="ko-KR" dirty="0">
                  <a:latin typeface="궁서" panose="02030600000101010101" pitchFamily="18" charset="-127"/>
                  <a:ea typeface="궁서" panose="02030600000101010101" pitchFamily="18" charset="-127"/>
                </a:endParaRPr>
              </a:p>
              <a:p>
                <a:r>
                  <a:rPr lang="en-US" altLang="ko-KR" sz="1100" dirty="0">
                    <a:latin typeface="궁서" panose="02030600000101010101" pitchFamily="18" charset="-127"/>
                    <a:ea typeface="궁서" panose="02030600000101010101" pitchFamily="18" charset="-127"/>
                  </a:rPr>
                  <a:t>(backlash)</a:t>
                </a:r>
              </a:p>
              <a:p>
                <a:endParaRPr lang="en-US" altLang="ko-KR" dirty="0"/>
              </a:p>
              <a:p>
                <a:r>
                  <a:rPr lang="ko-KR" altLang="en-US" sz="14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랙에서의</a:t>
                </a:r>
                <a:r>
                  <a:rPr lang="ko-KR" altLang="en-US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이와 이 사이의 거리이다</a:t>
                </a:r>
                <a:r>
                  <a:rPr lang="en-US" altLang="ko-KR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rgbClr val="3F5DF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𝜋</m:t>
                    </m:r>
                    <m:r>
                      <a:rPr lang="en-US" altLang="ko-KR" sz="1400" b="0" i="1" smtClean="0">
                        <a:solidFill>
                          <a:srgbClr val="3F5DF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/</m:t>
                    </m:r>
                  </m:oMath>
                </a14:m>
                <a:r>
                  <a:rPr lang="ko-KR" altLang="en-US" sz="1400" dirty="0">
                    <a:solidFill>
                      <a:srgbClr val="3F5DF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직경 피치 </a:t>
                </a:r>
                <a:r>
                  <a:rPr lang="ko-KR" altLang="en-US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구한다</a:t>
                </a:r>
                <a:r>
                  <a:rPr lang="en-US" altLang="ko-KR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endPara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400" i="1">
                        <a:solidFill>
                          <a:srgbClr val="3F5DF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𝜋</m:t>
                    </m:r>
                    <m:r>
                      <a:rPr lang="en-US" altLang="ko-KR" sz="1400" i="1">
                        <a:solidFill>
                          <a:srgbClr val="3F5DF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/</m:t>
                    </m:r>
                    <m:r>
                      <a:rPr lang="en-US" altLang="ko-KR" sz="1400" b="0" i="0" smtClean="0">
                        <a:solidFill>
                          <a:srgbClr val="3F5DF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6</m:t>
                    </m:r>
                  </m:oMath>
                </a14:m>
                <a:r>
                  <a:rPr lang="en-US" altLang="ko-KR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=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0.524cm</a:t>
                </a:r>
                <a:r>
                  <a:rPr lang="ko-KR" altLang="en-US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설정</a:t>
                </a:r>
                <a:r>
                  <a:rPr lang="en-US" altLang="ko-KR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  <a:r>
                  <a:rPr lang="ko-KR" altLang="en-US" sz="1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endPara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077" y="4582605"/>
                <a:ext cx="2224254" cy="1892826"/>
              </a:xfrm>
              <a:prstGeom prst="rect">
                <a:avLst/>
              </a:prstGeom>
              <a:blipFill>
                <a:blip r:embed="rId5"/>
                <a:stretch>
                  <a:fillRect l="-1348" t="-949" b="-1266"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956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랙 앤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피니언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199" y="968921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랙 앤 </a:t>
            </a:r>
            <a:r>
              <a:rPr lang="ko-KR" altLang="en-US" sz="1200" dirty="0" err="1"/>
              <a:t>피니언</a:t>
            </a:r>
            <a:r>
              <a:rPr lang="ko-KR" altLang="en-US" sz="1200" dirty="0"/>
              <a:t> 설계 </a:t>
            </a:r>
            <a:r>
              <a:rPr lang="en-US" altLang="ko-KR" sz="1200" dirty="0"/>
              <a:t>- 2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93" y="1598872"/>
            <a:ext cx="9591412" cy="4882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5747" y="1147441"/>
            <a:ext cx="1689903" cy="37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궁서" panose="02030600000101010101" pitchFamily="18" charset="-127"/>
                <a:ea typeface="궁서" panose="02030600000101010101" pitchFamily="18" charset="-127"/>
              </a:rPr>
              <a:t>파라미터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30683448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랙 앤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피니언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199" y="968921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랙 앤 </a:t>
            </a:r>
            <a:r>
              <a:rPr lang="ko-KR" altLang="en-US" sz="1200" dirty="0" err="1"/>
              <a:t>피니언</a:t>
            </a:r>
            <a:r>
              <a:rPr lang="ko-KR" altLang="en-US" sz="1200" dirty="0"/>
              <a:t> 설계 </a:t>
            </a:r>
            <a:r>
              <a:rPr lang="en-US" altLang="ko-KR" sz="1200" dirty="0"/>
              <a:t>- 3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99" y="1873281"/>
            <a:ext cx="6151472" cy="47700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60" y="1873281"/>
            <a:ext cx="2799591" cy="47371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81572" y="1210056"/>
            <a:ext cx="1242690" cy="37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기어 생성</a:t>
            </a:r>
          </a:p>
        </p:txBody>
      </p:sp>
    </p:spTree>
    <p:extLst>
      <p:ext uri="{BB962C8B-B14F-4D97-AF65-F5344CB8AC3E}">
        <p14:creationId xmlns:p14="http://schemas.microsoft.com/office/powerpoint/2010/main" val="1975654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랙 앤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피니언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199" y="968921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랙 앤 </a:t>
            </a:r>
            <a:r>
              <a:rPr lang="ko-KR" altLang="en-US" sz="1200" dirty="0" err="1"/>
              <a:t>피니언</a:t>
            </a:r>
            <a:r>
              <a:rPr lang="ko-KR" altLang="en-US" sz="1200" dirty="0"/>
              <a:t> 설계 </a:t>
            </a:r>
            <a:r>
              <a:rPr lang="en-US" altLang="ko-KR" sz="1200" dirty="0"/>
              <a:t>- 4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8" y="1585576"/>
            <a:ext cx="5461695" cy="462987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204030" y="1585576"/>
            <a:ext cx="5578997" cy="4629872"/>
            <a:chOff x="6204030" y="1585576"/>
            <a:chExt cx="5578997" cy="462987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030" y="1585576"/>
              <a:ext cx="5578997" cy="4629872"/>
            </a:xfrm>
            <a:prstGeom prst="rect">
              <a:avLst/>
            </a:prstGeom>
          </p:spPr>
        </p:pic>
        <p:cxnSp>
          <p:nvCxnSpPr>
            <p:cNvPr id="6" name="직선 화살표 연결선 5"/>
            <p:cNvCxnSpPr/>
            <p:nvPr/>
          </p:nvCxnSpPr>
          <p:spPr>
            <a:xfrm rot="10800000">
              <a:off x="7480935" y="4222568"/>
              <a:ext cx="0" cy="2547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209880" y="4477294"/>
              <a:ext cx="542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직선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10604359" y="3056273"/>
              <a:ext cx="0" cy="2547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333304" y="2810051"/>
              <a:ext cx="542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직선</a:t>
              </a:r>
              <a:r>
                <a:rPr lang="en-US" altLang="ko-KR" sz="1000" dirty="0"/>
                <a:t>2</a:t>
              </a:r>
              <a:endParaRPr lang="ko-KR" altLang="en-US" sz="1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237290" y="6336441"/>
            <a:ext cx="1325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궁서" panose="02030600000101010101" pitchFamily="18" charset="-127"/>
                <a:ea typeface="궁서" panose="02030600000101010101" pitchFamily="18" charset="-127"/>
              </a:rPr>
              <a:t>랙 그리기 </a:t>
            </a:r>
            <a:r>
              <a:rPr lang="en-US" altLang="ko-KR" sz="1200" dirty="0">
                <a:latin typeface="궁서" panose="02030600000101010101" pitchFamily="18" charset="-127"/>
                <a:ea typeface="궁서" panose="02030600000101010101" pitchFamily="18" charset="-127"/>
              </a:rPr>
              <a:t>-1</a:t>
            </a:r>
            <a:endParaRPr lang="ko-KR" altLang="en-US" sz="1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91636" y="6350341"/>
            <a:ext cx="1325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궁서" panose="02030600000101010101" pitchFamily="18" charset="-127"/>
                <a:ea typeface="궁서" panose="02030600000101010101" pitchFamily="18" charset="-127"/>
              </a:rPr>
              <a:t>랙 그리기 </a:t>
            </a:r>
            <a:r>
              <a:rPr lang="en-US" altLang="ko-KR" sz="1200" dirty="0">
                <a:latin typeface="궁서" panose="02030600000101010101" pitchFamily="18" charset="-127"/>
                <a:ea typeface="궁서" panose="02030600000101010101" pitchFamily="18" charset="-127"/>
              </a:rPr>
              <a:t>-2</a:t>
            </a:r>
            <a:endParaRPr lang="ko-KR" altLang="en-US" sz="1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2486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랙 앤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피니언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199" y="968921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랙 앤 </a:t>
            </a:r>
            <a:r>
              <a:rPr lang="ko-KR" altLang="en-US" sz="1200" dirty="0" err="1"/>
              <a:t>피니언</a:t>
            </a:r>
            <a:r>
              <a:rPr lang="ko-KR" altLang="en-US" sz="1200" dirty="0"/>
              <a:t> 설계 </a:t>
            </a:r>
            <a:r>
              <a:rPr lang="en-US" altLang="ko-KR" sz="1200" dirty="0"/>
              <a:t>- 5</a:t>
            </a:r>
            <a:endParaRPr lang="ko-KR" altLang="en-US" sz="12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5A4002-F5E3-48D7-9DC6-57130B31086E}"/>
              </a:ext>
            </a:extLst>
          </p:cNvPr>
          <p:cNvGrpSpPr/>
          <p:nvPr/>
        </p:nvGrpSpPr>
        <p:grpSpPr>
          <a:xfrm>
            <a:off x="2237290" y="1365813"/>
            <a:ext cx="8666062" cy="5123027"/>
            <a:chOff x="2237290" y="1365813"/>
            <a:chExt cx="8666062" cy="5123027"/>
          </a:xfrm>
        </p:grpSpPr>
        <p:grpSp>
          <p:nvGrpSpPr>
            <p:cNvPr id="3" name="그룹 2"/>
            <p:cNvGrpSpPr/>
            <p:nvPr/>
          </p:nvGrpSpPr>
          <p:grpSpPr>
            <a:xfrm>
              <a:off x="2237290" y="1365813"/>
              <a:ext cx="8666062" cy="5123027"/>
              <a:chOff x="2237290" y="1365813"/>
              <a:chExt cx="8666062" cy="512302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290" y="1365813"/>
                <a:ext cx="8666062" cy="4745620"/>
              </a:xfrm>
              <a:prstGeom prst="rect">
                <a:avLst/>
              </a:prstGeom>
            </p:spPr>
          </p:pic>
          <p:cxnSp>
            <p:nvCxnSpPr>
              <p:cNvPr id="11" name="직선 화살표 연결선 10"/>
              <p:cNvCxnSpPr/>
              <p:nvPr/>
            </p:nvCxnSpPr>
            <p:spPr>
              <a:xfrm rot="10800000">
                <a:off x="4462272" y="4596152"/>
                <a:ext cx="0" cy="2547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4191217" y="4850878"/>
                <a:ext cx="5421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직선</a:t>
                </a:r>
                <a:r>
                  <a:rPr lang="en-US" altLang="ko-KR" sz="1000" dirty="0"/>
                  <a:t>3</a:t>
                </a:r>
                <a:endParaRPr lang="ko-KR" altLang="en-US" sz="1000" dirty="0"/>
              </a:p>
            </p:txBody>
          </p:sp>
          <p:cxnSp>
            <p:nvCxnSpPr>
              <p:cNvPr id="13" name="직선 화살표 연결선 12"/>
              <p:cNvCxnSpPr/>
              <p:nvPr/>
            </p:nvCxnSpPr>
            <p:spPr>
              <a:xfrm>
                <a:off x="5922903" y="3242086"/>
                <a:ext cx="0" cy="2547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5651848" y="2995864"/>
                <a:ext cx="5421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직선</a:t>
                </a:r>
                <a:r>
                  <a:rPr lang="en-US" altLang="ko-KR" sz="1000" dirty="0"/>
                  <a:t>4</a:t>
                </a:r>
                <a:endParaRPr lang="ko-KR" altLang="en-US" sz="10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039735" y="6211841"/>
                <a:ext cx="13254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궁서" panose="02030600000101010101" pitchFamily="18" charset="-127"/>
                    <a:ea typeface="궁서" panose="02030600000101010101" pitchFamily="18" charset="-127"/>
                  </a:rPr>
                  <a:t>랙 그리기 </a:t>
                </a:r>
                <a:r>
                  <a:rPr lang="en-US" altLang="ko-KR" sz="1200" dirty="0">
                    <a:latin typeface="궁서" panose="02030600000101010101" pitchFamily="18" charset="-127"/>
                    <a:ea typeface="궁서" panose="02030600000101010101" pitchFamily="18" charset="-127"/>
                  </a:rPr>
                  <a:t>-3</a:t>
                </a:r>
                <a:endParaRPr lang="ko-KR" altLang="en-US" sz="1200" dirty="0">
                  <a:latin typeface="궁서" panose="02030600000101010101" pitchFamily="18" charset="-127"/>
                  <a:ea typeface="궁서" panose="02030600000101010101" pitchFamily="18" charset="-127"/>
                </a:endParaRPr>
              </a:p>
            </p:txBody>
          </p:sp>
        </p:grp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503026BB-BA2C-42F6-8ACC-A576B1467C2D}"/>
                </a:ext>
              </a:extLst>
            </p:cNvPr>
            <p:cNvCxnSpPr/>
            <p:nvPr/>
          </p:nvCxnSpPr>
          <p:spPr>
            <a:xfrm rot="10800000">
              <a:off x="4901504" y="4024828"/>
              <a:ext cx="0" cy="2547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6BF8F4-CFE0-44C7-BFAD-967ABB668ED9}"/>
                </a:ext>
              </a:extLst>
            </p:cNvPr>
            <p:cNvSpPr txBox="1"/>
            <p:nvPr/>
          </p:nvSpPr>
          <p:spPr>
            <a:xfrm>
              <a:off x="4630449" y="4279554"/>
              <a:ext cx="542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직선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1743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랙 앤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피니언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199" y="968921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랙 앤 </a:t>
            </a:r>
            <a:r>
              <a:rPr lang="ko-KR" altLang="en-US" sz="1200" dirty="0" err="1"/>
              <a:t>피니언</a:t>
            </a:r>
            <a:r>
              <a:rPr lang="ko-KR" altLang="en-US" sz="1200" dirty="0"/>
              <a:t> 설계 </a:t>
            </a:r>
            <a:r>
              <a:rPr lang="en-US" altLang="ko-KR" sz="1200" dirty="0"/>
              <a:t>- 6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14" y="2370983"/>
            <a:ext cx="4677013" cy="3057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8" y="2370982"/>
            <a:ext cx="4376057" cy="30570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2680" y="1456969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완성된 랙 앤 </a:t>
            </a:r>
            <a:r>
              <a:rPr lang="ko-KR" altLang="en-US" dirty="0" err="1">
                <a:latin typeface="궁서" panose="02030600000101010101" pitchFamily="18" charset="-127"/>
                <a:ea typeface="궁서" panose="02030600000101010101" pitchFamily="18" charset="-127"/>
              </a:rPr>
              <a:t>피니언</a:t>
            </a:r>
            <a:endParaRPr lang="ko-KR" alt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386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랙 앤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피니언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김성하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199" y="968921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랙 앤 </a:t>
            </a:r>
            <a:r>
              <a:rPr lang="ko-KR" altLang="en-US" sz="1200" dirty="0" err="1"/>
              <a:t>피니언</a:t>
            </a:r>
            <a:r>
              <a:rPr lang="ko-KR" altLang="en-US" sz="1200" dirty="0"/>
              <a:t> 설계 </a:t>
            </a:r>
            <a:r>
              <a:rPr lang="en-US" altLang="ko-KR" sz="1200" dirty="0"/>
              <a:t>- 7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5" y="2341479"/>
            <a:ext cx="3459480" cy="40098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24" y="2494970"/>
            <a:ext cx="6209270" cy="3505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8366" y="1490363"/>
            <a:ext cx="371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</a:rPr>
              <a:t>3D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프린터로 출력한  랙 앤 </a:t>
            </a:r>
            <a:r>
              <a:rPr lang="ko-KR" altLang="en-US" dirty="0" err="1">
                <a:latin typeface="궁서" panose="02030600000101010101" pitchFamily="18" charset="-127"/>
                <a:ea typeface="궁서" panose="02030600000101010101" pitchFamily="18" charset="-127"/>
              </a:rPr>
              <a:t>피니언</a:t>
            </a:r>
            <a:endParaRPr lang="ko-KR" alt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86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5CF88B-8555-4D86-B354-E31083147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89" y="1524006"/>
            <a:ext cx="8714768" cy="3848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058DC-63DB-4DF6-AF91-DAD1CA3B9E34}"/>
              </a:ext>
            </a:extLst>
          </p:cNvPr>
          <p:cNvSpPr txBox="1"/>
          <p:nvPr/>
        </p:nvSpPr>
        <p:spPr>
          <a:xfrm>
            <a:off x="1012371" y="5458811"/>
            <a:ext cx="883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박스로 제작한 모형에서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정밀하게 제작한 모형이 아님에도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90%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이상의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구분률을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보여줌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B6C47-00D7-4AB8-AFF1-11874D459FC3}"/>
              </a:ext>
            </a:extLst>
          </p:cNvPr>
          <p:cNvSpPr txBox="1"/>
          <p:nvPr/>
        </p:nvSpPr>
        <p:spPr>
          <a:xfrm>
            <a:off x="1012371" y="5914063"/>
            <a:ext cx="11179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크기 분류는 생각보다 성공적이며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정밀하게 컴퓨터로 제작 시 더 높은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구분률을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구현할 수 있다는 판단 하에 제작 진행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7F427-D28C-4F23-8587-497C4BAFD02C}"/>
              </a:ext>
            </a:extLst>
          </p:cNvPr>
          <p:cNvSpPr txBox="1"/>
          <p:nvPr/>
        </p:nvSpPr>
        <p:spPr>
          <a:xfrm>
            <a:off x="1012371" y="102985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완성된 모형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9F0E3-5FDF-4ACF-8B3E-274D43FA0C57}"/>
              </a:ext>
            </a:extLst>
          </p:cNvPr>
          <p:cNvSpPr txBox="1"/>
          <p:nvPr/>
        </p:nvSpPr>
        <p:spPr>
          <a:xfrm>
            <a:off x="3550425" y="312342"/>
            <a:ext cx="373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크기 분류에 대한 가능성 실험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8037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반환부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584556" y="302471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아두이노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한승구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26" name="Picture 2" descr="C:\Users\한승구\Desktop\설계 아두이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43" y="952436"/>
            <a:ext cx="46482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18880" y="1843839"/>
            <a:ext cx="33696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제어 핀은 </a:t>
            </a:r>
            <a:r>
              <a:rPr lang="en-US" altLang="ko-KR" sz="1400" b="1" u="sng" dirty="0">
                <a:solidFill>
                  <a:srgbClr val="3F5DF1"/>
                </a:solidFill>
              </a:rPr>
              <a:t>7</a:t>
            </a:r>
            <a:r>
              <a:rPr lang="ko-KR" altLang="en-US" sz="1400" b="1" u="sng" dirty="0">
                <a:solidFill>
                  <a:srgbClr val="3F5DF1"/>
                </a:solidFill>
              </a:rPr>
              <a:t>번을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시리얼 모니터를 사용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시리얼 모니터에 </a:t>
            </a:r>
            <a:r>
              <a:rPr lang="en-US" altLang="ko-KR" sz="1400" dirty="0"/>
              <a:t>n&gt;=1</a:t>
            </a:r>
            <a:r>
              <a:rPr lang="ko-KR" altLang="en-US" sz="1400" dirty="0"/>
              <a:t>의 임의의 수가 들어오면 </a:t>
            </a:r>
            <a:r>
              <a:rPr lang="en-US" altLang="ko-KR" sz="1400" dirty="0"/>
              <a:t>n</a:t>
            </a:r>
            <a:r>
              <a:rPr lang="ko-KR" altLang="en-US" sz="1400" dirty="0"/>
              <a:t>번 만큼 </a:t>
            </a:r>
            <a:r>
              <a:rPr lang="en-US" altLang="ko-KR" sz="1400" dirty="0"/>
              <a:t>180</a:t>
            </a:r>
            <a:r>
              <a:rPr lang="ko-KR" altLang="en-US" sz="1400" dirty="0"/>
              <a:t>도 를 반복 운동한다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749806" y="952436"/>
            <a:ext cx="2751908" cy="757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원하는 작동 방법</a:t>
            </a:r>
          </a:p>
        </p:txBody>
      </p:sp>
      <p:cxnSp>
        <p:nvCxnSpPr>
          <p:cNvPr id="10" name="직선 연결선 9"/>
          <p:cNvCxnSpPr>
            <a:stCxn id="9" idx="3"/>
          </p:cNvCxnSpPr>
          <p:nvPr/>
        </p:nvCxnSpPr>
        <p:spPr>
          <a:xfrm flipV="1">
            <a:off x="4501714" y="1331258"/>
            <a:ext cx="61830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120023" y="1331258"/>
            <a:ext cx="0" cy="22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1124023" y="3599258"/>
            <a:ext cx="399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9" idx="1"/>
          </p:cNvCxnSpPr>
          <p:nvPr/>
        </p:nvCxnSpPr>
        <p:spPr>
          <a:xfrm>
            <a:off x="1087954" y="1331259"/>
            <a:ext cx="661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7954" y="1331258"/>
            <a:ext cx="0" cy="22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18880" y="4748148"/>
            <a:ext cx="336964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-</a:t>
            </a:r>
            <a:r>
              <a:rPr lang="en-US" altLang="ko-KR" sz="1400" b="1" u="sng" dirty="0">
                <a:solidFill>
                  <a:srgbClr val="4C3FF1"/>
                </a:solidFill>
              </a:rPr>
              <a:t>1770</a:t>
            </a:r>
            <a:r>
              <a:rPr lang="ko-KR" altLang="en-US" sz="1400" dirty="0"/>
              <a:t>원이 입력됨</a:t>
            </a:r>
            <a:endParaRPr lang="en-US" altLang="ko-KR" sz="1400" dirty="0"/>
          </a:p>
          <a:p>
            <a:r>
              <a:rPr lang="en-US" altLang="ko-KR" sz="1400" dirty="0"/>
              <a:t>-500</a:t>
            </a:r>
            <a:r>
              <a:rPr lang="ko-KR" altLang="en-US" sz="1400" dirty="0"/>
              <a:t>원짜리 </a:t>
            </a:r>
            <a:r>
              <a:rPr lang="en-US" altLang="ko-KR" sz="1400" dirty="0">
                <a:solidFill>
                  <a:srgbClr val="4C3FF1"/>
                </a:solidFill>
              </a:rPr>
              <a:t>3</a:t>
            </a:r>
            <a:r>
              <a:rPr lang="ko-KR" altLang="en-US" sz="1400" dirty="0">
                <a:solidFill>
                  <a:srgbClr val="4C3FF1"/>
                </a:solidFill>
              </a:rPr>
              <a:t>개</a:t>
            </a:r>
            <a:r>
              <a:rPr lang="ko-KR" altLang="en-US" sz="1400" dirty="0"/>
              <a:t> </a:t>
            </a:r>
            <a:r>
              <a:rPr lang="en-US" altLang="ko-KR" sz="1400" dirty="0"/>
              <a:t>100</a:t>
            </a:r>
            <a:r>
              <a:rPr lang="ko-KR" altLang="en-US" sz="1400" dirty="0"/>
              <a:t>원짜리 </a:t>
            </a:r>
            <a:r>
              <a:rPr lang="en-US" altLang="ko-KR" sz="1400" dirty="0">
                <a:solidFill>
                  <a:srgbClr val="4C3FF1"/>
                </a:solidFill>
              </a:rPr>
              <a:t>2</a:t>
            </a:r>
            <a:r>
              <a:rPr lang="ko-KR" altLang="en-US" sz="1400" dirty="0">
                <a:solidFill>
                  <a:srgbClr val="4C3FF1"/>
                </a:solidFill>
              </a:rPr>
              <a:t>개</a:t>
            </a:r>
            <a:r>
              <a:rPr lang="ko-KR" altLang="en-US" sz="1400" dirty="0"/>
              <a:t> </a:t>
            </a:r>
            <a:r>
              <a:rPr lang="en-US" altLang="ko-KR" sz="1400" dirty="0"/>
              <a:t>50</a:t>
            </a:r>
            <a:r>
              <a:rPr lang="ko-KR" altLang="en-US" sz="1400" dirty="0"/>
              <a:t>원짜리 </a:t>
            </a:r>
            <a:r>
              <a:rPr lang="en-US" altLang="ko-KR" sz="1400" dirty="0">
                <a:solidFill>
                  <a:srgbClr val="4C3FF1"/>
                </a:solidFill>
              </a:rPr>
              <a:t>1</a:t>
            </a:r>
            <a:r>
              <a:rPr lang="ko-KR" altLang="en-US" sz="1400" dirty="0">
                <a:solidFill>
                  <a:srgbClr val="4C3FF1"/>
                </a:solidFill>
              </a:rPr>
              <a:t>개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원짜리 </a:t>
            </a:r>
            <a:r>
              <a:rPr lang="en-US" altLang="ko-KR" sz="1400" dirty="0">
                <a:solidFill>
                  <a:srgbClr val="4C3FF1"/>
                </a:solidFill>
              </a:rPr>
              <a:t>2</a:t>
            </a:r>
            <a:r>
              <a:rPr lang="ko-KR" altLang="en-US" sz="1400" dirty="0">
                <a:solidFill>
                  <a:srgbClr val="4C3FF1"/>
                </a:solidFill>
              </a:rPr>
              <a:t>개</a:t>
            </a:r>
            <a:r>
              <a:rPr lang="ko-KR" altLang="en-US" sz="1400" dirty="0"/>
              <a:t>를 반환 </a:t>
            </a:r>
            <a:r>
              <a:rPr lang="ko-KR" altLang="en-US" sz="1400" dirty="0" err="1"/>
              <a:t>해주어야함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각 </a:t>
            </a:r>
            <a:r>
              <a:rPr lang="ko-KR" altLang="en-US" sz="1400" dirty="0" err="1"/>
              <a:t>동전통에</a:t>
            </a:r>
            <a:r>
              <a:rPr lang="ko-KR" altLang="en-US" sz="1400" dirty="0"/>
              <a:t> 위치한 모터들이 필요한 횟수를 </a:t>
            </a:r>
            <a:r>
              <a:rPr lang="ko-KR" altLang="en-US" sz="1400" dirty="0" err="1"/>
              <a:t>입력받아</a:t>
            </a:r>
            <a:r>
              <a:rPr lang="ko-KR" altLang="en-US" sz="1400" dirty="0"/>
              <a:t> 그 횟수만큼 </a:t>
            </a:r>
            <a:r>
              <a:rPr lang="ko-KR" altLang="en-US" sz="1400" b="1" dirty="0" err="1">
                <a:solidFill>
                  <a:srgbClr val="FF0000"/>
                </a:solidFill>
              </a:rPr>
              <a:t>반복운동</a:t>
            </a:r>
            <a:r>
              <a:rPr lang="ko-KR" altLang="en-US" sz="1400" dirty="0" err="1"/>
              <a:t>함으로써</a:t>
            </a:r>
            <a:r>
              <a:rPr lang="ko-KR" altLang="en-US" sz="1400" dirty="0"/>
              <a:t> 동전을 알맞게 환전해줌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749806" y="3856745"/>
            <a:ext cx="2751908" cy="757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작동 예시</a:t>
            </a:r>
          </a:p>
        </p:txBody>
      </p:sp>
      <p:cxnSp>
        <p:nvCxnSpPr>
          <p:cNvPr id="18" name="직선 연결선 17"/>
          <p:cNvCxnSpPr>
            <a:stCxn id="17" idx="3"/>
          </p:cNvCxnSpPr>
          <p:nvPr/>
        </p:nvCxnSpPr>
        <p:spPr>
          <a:xfrm flipV="1">
            <a:off x="4501714" y="4235567"/>
            <a:ext cx="61830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120023" y="4235567"/>
            <a:ext cx="0" cy="22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1124023" y="6503567"/>
            <a:ext cx="399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1"/>
          </p:cNvCxnSpPr>
          <p:nvPr/>
        </p:nvCxnSpPr>
        <p:spPr>
          <a:xfrm>
            <a:off x="1087954" y="4235568"/>
            <a:ext cx="661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87954" y="4235567"/>
            <a:ext cx="0" cy="22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799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2079" y="1956009"/>
            <a:ext cx="881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481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</a:t>
            </a:r>
            <a:endParaRPr lang="ko-KR" altLang="en-US" sz="3600" dirty="0">
              <a:solidFill>
                <a:srgbClr val="64818D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781" y="1989703"/>
            <a:ext cx="348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마무리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50014" y="215904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06027" y="3253885"/>
            <a:ext cx="52583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활동 사진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예산안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일정표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계획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출처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313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마무리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39732" y="291973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활동 사진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2" y="1729946"/>
            <a:ext cx="2597099" cy="41395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15" y="1729946"/>
            <a:ext cx="2976756" cy="4139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86463"/>
            <a:ext cx="3772929" cy="19903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67666"/>
            <a:ext cx="3772929" cy="248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492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마무리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39732" y="291973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활동 사진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5" y="1086462"/>
            <a:ext cx="4481383" cy="26576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5" y="3924859"/>
            <a:ext cx="4481383" cy="27061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87" y="3924859"/>
            <a:ext cx="4526692" cy="27061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5386A7-610C-4432-BCBB-D61E015B9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87" y="1086462"/>
            <a:ext cx="4655451" cy="26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43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마무리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39732" y="291973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활동 사진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3E3EB5-11A2-4119-8344-BCBE96F82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7" y="1086462"/>
            <a:ext cx="4219545" cy="26353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F704D1-BEBE-4D6E-B854-938C20858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6" y="4091142"/>
            <a:ext cx="4219546" cy="24748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510D02-DF37-4E0B-9960-334D99A99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76" y="1742232"/>
            <a:ext cx="5846637" cy="418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504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마무리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39732" y="291973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예산안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1B3859-AEE3-470B-9DF4-E40F257A6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74" y="1051270"/>
            <a:ext cx="6716249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09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387543"/>
              </p:ext>
            </p:extLst>
          </p:nvPr>
        </p:nvGraphicFramePr>
        <p:xfrm>
          <a:off x="1598055" y="1663823"/>
          <a:ext cx="8967585" cy="4246646"/>
        </p:xfrm>
        <a:graphic>
          <a:graphicData uri="http://schemas.openxmlformats.org/drawingml/2006/table">
            <a:tbl>
              <a:tblPr/>
              <a:tblGrid>
                <a:gridCol w="1935840">
                  <a:extLst>
                    <a:ext uri="{9D8B030D-6E8A-4147-A177-3AD203B41FA5}">
                      <a16:colId xmlns:a16="http://schemas.microsoft.com/office/drawing/2014/main" val="1336333799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3578945037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3790968269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1431900862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2089812626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2455809484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3189450912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125096456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408036708"/>
                    </a:ext>
                  </a:extLst>
                </a:gridCol>
                <a:gridCol w="781305">
                  <a:extLst>
                    <a:ext uri="{9D8B030D-6E8A-4147-A177-3AD203B41FA5}">
                      <a16:colId xmlns:a16="http://schemas.microsoft.com/office/drawing/2014/main" val="3009976010"/>
                    </a:ext>
                  </a:extLst>
                </a:gridCol>
              </a:tblGrid>
              <a:tr h="5817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EAE6D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 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934894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반환부 하드웨어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및 </a:t>
                      </a:r>
                      <a:endParaRPr lang="en-US" altLang="ko-KR" sz="105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소프트웨어 오류수정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562089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홀 센서 실험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857231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투입부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소프트웨어  제작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345093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투입부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하드웨어 제작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및 전반적인 설계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808149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외부 하드웨어 및 결합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46208"/>
                  </a:ext>
                </a:extLst>
              </a:tr>
              <a:tr h="579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최종보고서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67367"/>
                  </a:ext>
                </a:extLst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3549945" y="2500842"/>
            <a:ext cx="7015695" cy="3280069"/>
            <a:chOff x="2566553" y="2240146"/>
            <a:chExt cx="7015695" cy="2820651"/>
          </a:xfrm>
        </p:grpSpPr>
        <p:sp>
          <p:nvSpPr>
            <p:cNvPr id="34" name="오른쪽 화살표 33"/>
            <p:cNvSpPr/>
            <p:nvPr/>
          </p:nvSpPr>
          <p:spPr>
            <a:xfrm>
              <a:off x="2566553" y="2240146"/>
              <a:ext cx="765441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8039170" y="4829303"/>
              <a:ext cx="1543078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오른쪽 화살표 51"/>
            <p:cNvSpPr/>
            <p:nvPr/>
          </p:nvSpPr>
          <p:spPr>
            <a:xfrm>
              <a:off x="3331995" y="3309751"/>
              <a:ext cx="2323915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오른쪽 화살표 52"/>
            <p:cNvSpPr/>
            <p:nvPr/>
          </p:nvSpPr>
          <p:spPr>
            <a:xfrm>
              <a:off x="5699946" y="3774286"/>
              <a:ext cx="2339223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오른쪽 화살표 53"/>
            <p:cNvSpPr/>
            <p:nvPr/>
          </p:nvSpPr>
          <p:spPr>
            <a:xfrm>
              <a:off x="5699947" y="4325787"/>
              <a:ext cx="2339223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화살표 57"/>
            <p:cNvSpPr/>
            <p:nvPr/>
          </p:nvSpPr>
          <p:spPr>
            <a:xfrm>
              <a:off x="2566554" y="2795309"/>
              <a:ext cx="1530883" cy="2314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F4971A-73FF-44AA-85FB-FE51860DC800}"/>
              </a:ext>
            </a:extLst>
          </p:cNvPr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31A66-3E2F-4606-9CBC-BA4B31FECAD0}"/>
              </a:ext>
            </a:extLst>
          </p:cNvPr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6F43F9-8BE0-43A7-AC87-C4EB6EE5E02C}"/>
              </a:ext>
            </a:extLst>
          </p:cNvPr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마무리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7BEC1B-E0A8-4E84-A350-9AB87F4AF83A}"/>
              </a:ext>
            </a:extLst>
          </p:cNvPr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EA833-CA91-45DB-8CF3-5605E5E66AA2}"/>
              </a:ext>
            </a:extLst>
          </p:cNvPr>
          <p:cNvSpPr txBox="1"/>
          <p:nvPr/>
        </p:nvSpPr>
        <p:spPr>
          <a:xfrm>
            <a:off x="1839732" y="291973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일정표</a:t>
            </a:r>
          </a:p>
        </p:txBody>
      </p:sp>
    </p:spTree>
    <p:extLst>
      <p:ext uri="{BB962C8B-B14F-4D97-AF65-F5344CB8AC3E}">
        <p14:creationId xmlns:p14="http://schemas.microsoft.com/office/powerpoint/2010/main" val="40329580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마무리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39732" y="291973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향후 계획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519881" y="2023412"/>
            <a:ext cx="9761838" cy="3087839"/>
            <a:chOff x="1519881" y="2023412"/>
            <a:chExt cx="9761838" cy="3087839"/>
          </a:xfrm>
        </p:grpSpPr>
        <p:sp>
          <p:nvSpPr>
            <p:cNvPr id="9" name="직사각형 8"/>
            <p:cNvSpPr/>
            <p:nvPr/>
          </p:nvSpPr>
          <p:spPr>
            <a:xfrm>
              <a:off x="1519881" y="2023412"/>
              <a:ext cx="9761838" cy="3002693"/>
            </a:xfrm>
            <a:prstGeom prst="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1451" y="2248929"/>
              <a:ext cx="949141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3F5DF1"/>
                  </a:solidFill>
                </a:rPr>
                <a:t>6</a:t>
              </a:r>
              <a:r>
                <a:rPr lang="ko-KR" altLang="en-US" dirty="0">
                  <a:solidFill>
                    <a:srgbClr val="3F5DF1"/>
                  </a:solidFill>
                </a:rPr>
                <a:t>주 차</a:t>
              </a:r>
              <a:r>
                <a:rPr lang="ko-KR" altLang="en-US" dirty="0"/>
                <a:t>까지 </a:t>
              </a:r>
              <a:r>
                <a:rPr lang="ko-KR" altLang="en-US" dirty="0">
                  <a:solidFill>
                    <a:srgbClr val="FF0000"/>
                  </a:solidFill>
                </a:rPr>
                <a:t>실시간 환율 정보를 받아오는 것</a:t>
              </a:r>
              <a:r>
                <a:rPr lang="ko-KR" altLang="en-US" dirty="0"/>
                <a:t>과 </a:t>
              </a:r>
              <a:r>
                <a:rPr lang="ko-KR" altLang="en-US" dirty="0">
                  <a:solidFill>
                    <a:srgbClr val="FF0000"/>
                  </a:solidFill>
                </a:rPr>
                <a:t>반환부 제작</a:t>
              </a:r>
              <a:r>
                <a:rPr lang="ko-KR" altLang="en-US" dirty="0"/>
                <a:t>을 마쳤습니다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en-US" altLang="ko-KR" dirty="0">
                  <a:solidFill>
                    <a:srgbClr val="3F5DF1"/>
                  </a:solidFill>
                </a:rPr>
                <a:t>7</a:t>
              </a:r>
              <a:r>
                <a:rPr lang="ko-KR" altLang="en-US" dirty="0">
                  <a:solidFill>
                    <a:srgbClr val="3F5DF1"/>
                  </a:solidFill>
                </a:rPr>
                <a:t>주 차</a:t>
              </a:r>
              <a:r>
                <a:rPr lang="ko-KR" altLang="en-US" dirty="0"/>
                <a:t>부터 </a:t>
              </a:r>
              <a:r>
                <a:rPr lang="en-US" altLang="ko-KR" dirty="0">
                  <a:solidFill>
                    <a:srgbClr val="3F5DF1"/>
                  </a:solidFill>
                </a:rPr>
                <a:t>8</a:t>
              </a:r>
              <a:r>
                <a:rPr lang="ko-KR" altLang="en-US" dirty="0">
                  <a:solidFill>
                    <a:srgbClr val="3F5DF1"/>
                  </a:solidFill>
                </a:rPr>
                <a:t>주 차</a:t>
              </a:r>
              <a:r>
                <a:rPr lang="ko-KR" altLang="en-US" dirty="0"/>
                <a:t>까지는 피드백 받은 투입부 부분을 보완하여 설계할 예정입니다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/>
                <a:t>라즈베리파이와 </a:t>
              </a:r>
              <a:r>
                <a:rPr lang="en-US" altLang="ko-KR" dirty="0"/>
                <a:t>opencv, </a:t>
              </a:r>
              <a:r>
                <a:rPr lang="ko-KR" altLang="en-US" dirty="0"/>
                <a:t>홀 센서 등을 사용하여 더 정확하게 동전을 분류할 수 있는 방법을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연구할 것입니다</a:t>
              </a:r>
              <a:r>
                <a:rPr lang="en-US" altLang="ko-KR" dirty="0"/>
                <a:t>. </a:t>
              </a:r>
            </a:p>
            <a:p>
              <a:endParaRPr lang="en-US" altLang="ko-KR" dirty="0"/>
            </a:p>
            <a:p>
              <a:r>
                <a:rPr lang="en-US" altLang="ko-KR" dirty="0">
                  <a:solidFill>
                    <a:srgbClr val="3F5DF1"/>
                  </a:solidFill>
                </a:rPr>
                <a:t>9</a:t>
              </a:r>
              <a:r>
                <a:rPr lang="ko-KR" altLang="en-US" dirty="0">
                  <a:solidFill>
                    <a:srgbClr val="3F5DF1"/>
                  </a:solidFill>
                </a:rPr>
                <a:t>주 차</a:t>
              </a:r>
              <a:r>
                <a:rPr lang="ko-KR" altLang="en-US" dirty="0"/>
                <a:t>부터는 외부 하드웨어와 최종 제품 보완을 계획하고 있습니다</a:t>
              </a:r>
              <a:r>
                <a:rPr lang="en-US" altLang="ko-KR" dirty="0"/>
                <a:t>.</a:t>
              </a: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88974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마무리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39732" y="291973"/>
            <a:ext cx="613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출처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4148578" y="963071"/>
            <a:ext cx="3775064" cy="430887"/>
            <a:chOff x="633679" y="1393371"/>
            <a:chExt cx="3775064" cy="430887"/>
          </a:xfrm>
        </p:grpSpPr>
        <p:sp>
          <p:nvSpPr>
            <p:cNvPr id="29" name="TextBox 28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51P</a:t>
              </a:r>
              <a:endParaRPr lang="ko-KR" altLang="en-US" sz="11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76992" y="1393371"/>
              <a:ext cx="34317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서보모터 사진</a:t>
              </a:r>
              <a:r>
                <a:rPr lang="en-US" altLang="ko-KR" sz="1100" dirty="0"/>
                <a:t>, </a:t>
              </a:r>
              <a:r>
                <a:rPr lang="en-US" altLang="ko-KR" sz="1100" dirty="0">
                  <a:hlinkClick r:id="rId2"/>
                </a:rPr>
                <a:t>http://www.tmon.co.kr/deal/1468336434</a:t>
              </a:r>
              <a:endParaRPr lang="en-US" altLang="ko-KR" sz="1100" dirty="0"/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3962508" y="1224681"/>
            <a:ext cx="0" cy="4953254"/>
          </a:xfrm>
          <a:prstGeom prst="line">
            <a:avLst/>
          </a:prstGeom>
          <a:ln w="63500">
            <a:solidFill>
              <a:srgbClr val="6481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444242" y="1229676"/>
            <a:ext cx="0" cy="4953254"/>
          </a:xfrm>
          <a:prstGeom prst="line">
            <a:avLst/>
          </a:prstGeom>
          <a:ln w="63500">
            <a:solidFill>
              <a:srgbClr val="6481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148578" y="1807450"/>
            <a:ext cx="3775064" cy="1107996"/>
            <a:chOff x="633679" y="1393371"/>
            <a:chExt cx="3775064" cy="1107996"/>
          </a:xfrm>
        </p:grpSpPr>
        <p:sp>
          <p:nvSpPr>
            <p:cNvPr id="57" name="TextBox 56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71P</a:t>
              </a:r>
              <a:endParaRPr lang="ko-KR" altLang="en-US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6992" y="1393371"/>
              <a:ext cx="343175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/>
                <a:t>랙 앤 </a:t>
              </a:r>
              <a:r>
                <a:rPr lang="ko-KR" altLang="en-US" sz="1100" dirty="0" err="1"/>
                <a:t>피니언</a:t>
              </a:r>
              <a:r>
                <a:rPr lang="ko-KR" altLang="en-US" sz="1100" dirty="0"/>
                <a:t> 사진</a:t>
              </a:r>
              <a:r>
                <a:rPr lang="en-US" altLang="ko-KR" sz="1100" dirty="0"/>
                <a:t>, </a:t>
              </a:r>
              <a:r>
                <a:rPr lang="en-US" altLang="ko-KR" sz="1100" dirty="0">
                  <a:hlinkClick r:id="rId3"/>
                </a:rPr>
                <a:t>https://www.indiamart.com/proddetail/rack-pinion-gear-13618390612.html</a:t>
              </a:r>
              <a:endParaRPr lang="en-US" altLang="ko-KR" sz="1100" dirty="0"/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/>
                <a:t>랙과 </a:t>
              </a:r>
              <a:r>
                <a:rPr lang="ko-KR" altLang="en-US" sz="1100" dirty="0" err="1"/>
                <a:t>피니언</a:t>
              </a:r>
              <a:r>
                <a:rPr lang="ko-KR" altLang="en-US" sz="1100" dirty="0"/>
                <a:t> 정의</a:t>
              </a:r>
              <a:r>
                <a:rPr lang="en-US" altLang="ko-KR" sz="1100" dirty="0"/>
                <a:t>, </a:t>
              </a:r>
              <a:r>
                <a:rPr lang="en-US" altLang="ko-KR" sz="1100" dirty="0">
                  <a:hlinkClick r:id="rId4"/>
                </a:rPr>
                <a:t>https://terms.naver.com/entry.nhn?docId=1617556&amp;cid=50321&amp;categoryId=50321</a:t>
              </a:r>
              <a:endParaRPr lang="en-US" altLang="ko-KR" sz="11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48578" y="3257309"/>
            <a:ext cx="3775064" cy="769441"/>
            <a:chOff x="633679" y="1393371"/>
            <a:chExt cx="3775064" cy="769441"/>
          </a:xfrm>
        </p:grpSpPr>
        <p:sp>
          <p:nvSpPr>
            <p:cNvPr id="60" name="TextBox 59"/>
            <p:cNvSpPr txBox="1"/>
            <p:nvPr/>
          </p:nvSpPr>
          <p:spPr>
            <a:xfrm>
              <a:off x="633679" y="1393371"/>
              <a:ext cx="447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7</a:t>
              </a:r>
              <a:r>
                <a:rPr lang="en-US" altLang="ko-KR" sz="1100" dirty="0"/>
                <a:t>2</a:t>
              </a:r>
              <a:r>
                <a:rPr lang="en-US" altLang="ko-KR" sz="1100"/>
                <a:t>P</a:t>
              </a:r>
              <a:endParaRPr lang="ko-KR" altLang="en-US" sz="11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76992" y="1393371"/>
              <a:ext cx="34317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/>
                <a:t>랙 앤 </a:t>
              </a:r>
              <a:r>
                <a:rPr lang="ko-KR" altLang="en-US" sz="1100" dirty="0" err="1"/>
                <a:t>피니언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gif, </a:t>
              </a:r>
              <a:r>
                <a:rPr lang="en-US" altLang="ko-KR" sz="1100" dirty="0">
                  <a:hlinkClick r:id="rId5"/>
                </a:rPr>
                <a:t>http://www.technologystudent.com/gears1/gears4.htm</a:t>
              </a:r>
              <a:endParaRPr lang="en-US" altLang="ko-KR" sz="1100" dirty="0"/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dirty="0"/>
                <a:t>피치 원</a:t>
              </a:r>
              <a:r>
                <a:rPr lang="en-US" altLang="ko-KR" sz="1100" dirty="0"/>
                <a:t>, </a:t>
              </a:r>
              <a:r>
                <a:rPr lang="en-US" altLang="ko-KR" sz="1100" dirty="0">
                  <a:hlinkClick r:id="rId6"/>
                </a:rPr>
                <a:t>https://razyno.tistory.com/560</a:t>
              </a:r>
              <a:endParaRPr lang="en-US" altLang="ko-KR" sz="11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CDA1CE-C0C7-44EC-BEEF-E57F231DC999}"/>
              </a:ext>
            </a:extLst>
          </p:cNvPr>
          <p:cNvSpPr txBox="1"/>
          <p:nvPr/>
        </p:nvSpPr>
        <p:spPr>
          <a:xfrm>
            <a:off x="161795" y="1375870"/>
            <a:ext cx="21259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22p,23p IR</a:t>
            </a:r>
            <a:r>
              <a:rPr lang="ko-KR" altLang="en-US" sz="1100" dirty="0"/>
              <a:t>센서 사진</a:t>
            </a:r>
            <a:r>
              <a:rPr lang="en-US" altLang="ko-KR" sz="1100" dirty="0"/>
              <a:t>, </a:t>
            </a:r>
            <a:r>
              <a:rPr lang="ko-KR" altLang="en-US" sz="1100" dirty="0"/>
              <a:t>작동원리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CC845-7E34-4B8F-95BA-5B575A564CC1}"/>
              </a:ext>
            </a:extLst>
          </p:cNvPr>
          <p:cNvSpPr txBox="1"/>
          <p:nvPr/>
        </p:nvSpPr>
        <p:spPr>
          <a:xfrm>
            <a:off x="161795" y="1637480"/>
            <a:ext cx="355260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hlinkClick r:id="rId7"/>
              </a:rPr>
              <a:t>http://shopping.interpark.com/product/productInfo.do?prdNo=4922852281&amp;gclid=CjwKCAjw1v_0BRAkEiwALFkj5s09--Jr9aY37V_Nu2OU4vm4eiyYcj588xmzSjPYgMqJJDT5Iclz9RoCOPMQAvD_BwE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E88203-4DB4-4960-8481-82809FCA7D65}"/>
              </a:ext>
            </a:extLst>
          </p:cNvPr>
          <p:cNvSpPr txBox="1"/>
          <p:nvPr/>
        </p:nvSpPr>
        <p:spPr>
          <a:xfrm>
            <a:off x="161795" y="2784641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34p </a:t>
            </a:r>
            <a:r>
              <a:rPr lang="en-US" altLang="ko-KR" sz="1100" dirty="0" err="1"/>
              <a:t>Wemos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아두이노</a:t>
            </a:r>
            <a:r>
              <a:rPr lang="ko-KR" altLang="en-US" sz="1100" dirty="0"/>
              <a:t> 사진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98196D-82DA-428B-8DC6-7C900F0A15F7}"/>
              </a:ext>
            </a:extLst>
          </p:cNvPr>
          <p:cNvSpPr/>
          <p:nvPr/>
        </p:nvSpPr>
        <p:spPr>
          <a:xfrm>
            <a:off x="161795" y="3072705"/>
            <a:ext cx="34980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linkClick r:id="rId8"/>
              </a:rPr>
              <a:t>https://www.eleparts.co.kr/goods/view?no=8107698</a:t>
            </a: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33E7CF-4ADA-4544-BA83-BAB20CF0B182}"/>
              </a:ext>
            </a:extLst>
          </p:cNvPr>
          <p:cNvSpPr txBox="1"/>
          <p:nvPr/>
        </p:nvSpPr>
        <p:spPr>
          <a:xfrm>
            <a:off x="161795" y="3536366"/>
            <a:ext cx="1864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4</a:t>
            </a:r>
            <a:r>
              <a:rPr lang="en-US" altLang="ko-KR" sz="1100" dirty="0"/>
              <a:t>1</a:t>
            </a:r>
            <a:r>
              <a:rPr lang="en-US" altLang="ko-KR" sz="1100"/>
              <a:t>p </a:t>
            </a:r>
            <a:r>
              <a:rPr lang="en-US" altLang="ko-KR" sz="1100" dirty="0"/>
              <a:t>http</a:t>
            </a:r>
            <a:r>
              <a:rPr lang="ko-KR" altLang="en-US" sz="1100" dirty="0"/>
              <a:t>와 </a:t>
            </a:r>
            <a:r>
              <a:rPr lang="en-US" altLang="ko-KR" sz="1100" dirty="0"/>
              <a:t>https</a:t>
            </a:r>
            <a:r>
              <a:rPr lang="ko-KR" altLang="en-US" sz="1100" dirty="0"/>
              <a:t>의</a:t>
            </a:r>
            <a:r>
              <a:rPr lang="en-US" altLang="ko-KR" sz="1100" dirty="0"/>
              <a:t> </a:t>
            </a:r>
            <a:r>
              <a:rPr lang="ko-KR" altLang="en-US" sz="1100" dirty="0"/>
              <a:t>차이점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AB6BB-32AA-404D-9F48-6F5C99955007}"/>
              </a:ext>
            </a:extLst>
          </p:cNvPr>
          <p:cNvSpPr txBox="1"/>
          <p:nvPr/>
        </p:nvSpPr>
        <p:spPr>
          <a:xfrm>
            <a:off x="161795" y="3797976"/>
            <a:ext cx="3422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hlinkClick r:id="rId9"/>
              </a:rPr>
              <a:t>https://m.post.naver.com/viewer/postView.nhn?volumeNo=16561296&amp;memberNo=1834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781516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290" y="2225040"/>
            <a:ext cx="479425" cy="492125"/>
            <a:chOff x="5876290" y="2225040"/>
            <a:chExt cx="479425" cy="492125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5876290" y="2225040"/>
              <a:ext cx="479425" cy="269875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876925" y="2426335"/>
              <a:ext cx="478790" cy="17907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876290" y="2537460"/>
              <a:ext cx="479425" cy="17970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9775" y="2904490"/>
            <a:ext cx="564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64818D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THANK YOU</a:t>
            </a:r>
            <a:endParaRPr lang="ko-KR" altLang="en-US" sz="4000" dirty="0">
              <a:solidFill>
                <a:srgbClr val="64818D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120" y="0"/>
            <a:ext cx="6985" cy="2234565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5135" y="989330"/>
            <a:ext cx="284480" cy="292100"/>
            <a:chOff x="5525135" y="989330"/>
            <a:chExt cx="284480" cy="29210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525135" y="989330"/>
              <a:ext cx="284480" cy="16002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5525135" y="1109345"/>
              <a:ext cx="284480" cy="106680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5525135" y="1175385"/>
              <a:ext cx="284480" cy="106045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75" y="0"/>
            <a:ext cx="0" cy="987425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64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794489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Medium" panose="02020603020101020101" pitchFamily="18" charset="-127"/>
              <a:ea typeface="KoPub돋움체 Medium" panose="00000600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0024" y="240432"/>
            <a:ext cx="269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4818D"/>
                </a:solidFill>
                <a:latin typeface="KoPub돋움체 Medium" panose="02020603020101020101" pitchFamily="18" charset="-127"/>
                <a:ea typeface="KoPub돋움체 Medium" panose="00000600000000000000"/>
              </a:rPr>
              <a:t>투입부 설계 및 제작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7F427-D28C-4F23-8587-497C4BAFD02C}"/>
              </a:ext>
            </a:extLst>
          </p:cNvPr>
          <p:cNvSpPr txBox="1"/>
          <p:nvPr/>
        </p:nvSpPr>
        <p:spPr>
          <a:xfrm>
            <a:off x="1012371" y="1029857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투입부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모형도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초안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pic>
        <p:nvPicPr>
          <p:cNvPr id="7" name="그림 6" descr="가구, 담장, 벤치, 랙이(가) 표시된 사진&#10;&#10;자동 생성된 설명">
            <a:extLst>
              <a:ext uri="{FF2B5EF4-FFF2-40B4-BE49-F238E27FC236}">
                <a16:creationId xmlns:a16="http://schemas.microsoft.com/office/drawing/2014/main" id="{0D71130F-824E-4A73-8C55-B089F5726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1" y="1634557"/>
            <a:ext cx="9222828" cy="4648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4AE815-689A-4F51-872C-4197CB397F06}"/>
              </a:ext>
            </a:extLst>
          </p:cNvPr>
          <p:cNvSpPr txBox="1"/>
          <p:nvPr/>
        </p:nvSpPr>
        <p:spPr>
          <a:xfrm>
            <a:off x="3550425" y="312342"/>
            <a:ext cx="311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동전 </a:t>
            </a:r>
            <a:r>
              <a:rPr lang="ko-KR" altLang="en-US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투입부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부분 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작성자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윤병연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727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3|1.9|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3469</TotalTime>
  <Pages>30</Pages>
  <Words>3323</Words>
  <Characters>0</Characters>
  <Application>Microsoft Office PowerPoint</Application>
  <DocSecurity>0</DocSecurity>
  <PresentationFormat>와이드스크린</PresentationFormat>
  <Lines>0</Lines>
  <Paragraphs>744</Paragraphs>
  <Slides>89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3" baseType="lpstr">
      <vt:lpstr>KoPubWorld바탕체_Pro Medium</vt:lpstr>
      <vt:lpstr>조선일보명조</vt:lpstr>
      <vt:lpstr>KoPub돋움체 Medium</vt:lpstr>
      <vt:lpstr>KoPub돋움체 Bold</vt:lpstr>
      <vt:lpstr>휴먼모음T</vt:lpstr>
      <vt:lpstr>함초롬돋움</vt:lpstr>
      <vt:lpstr>궁서</vt:lpstr>
      <vt:lpstr>Cambria Math</vt:lpstr>
      <vt:lpstr>DX몽블랑라운드ExB</vt:lpstr>
      <vt:lpstr>맑은 고딕</vt:lpstr>
      <vt:lpstr>KoPubWorld돋움체 Bold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sung ha kim</cp:lastModifiedBy>
  <cp:revision>377</cp:revision>
  <dcterms:modified xsi:type="dcterms:W3CDTF">2020-04-24T13:24:48Z</dcterms:modified>
</cp:coreProperties>
</file>